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9"/>
  </p:notesMasterIdLst>
  <p:handoutMasterIdLst>
    <p:handoutMasterId r:id="rId30"/>
  </p:handoutMasterIdLst>
  <p:sldIdLst>
    <p:sldId id="3277" r:id="rId2"/>
    <p:sldId id="3147" r:id="rId3"/>
    <p:sldId id="1414" r:id="rId4"/>
    <p:sldId id="3292" r:id="rId5"/>
    <p:sldId id="2447" r:id="rId6"/>
    <p:sldId id="2449" r:id="rId7"/>
    <p:sldId id="2450" r:id="rId8"/>
    <p:sldId id="2451" r:id="rId9"/>
    <p:sldId id="2443" r:id="rId10"/>
    <p:sldId id="2445" r:id="rId11"/>
    <p:sldId id="1471" r:id="rId12"/>
    <p:sldId id="3293" r:id="rId13"/>
    <p:sldId id="2448" r:id="rId14"/>
    <p:sldId id="2441" r:id="rId15"/>
    <p:sldId id="1483" r:id="rId16"/>
    <p:sldId id="1484" r:id="rId17"/>
    <p:sldId id="1487" r:id="rId18"/>
    <p:sldId id="1485" r:id="rId19"/>
    <p:sldId id="1486" r:id="rId20"/>
    <p:sldId id="3294" r:id="rId21"/>
    <p:sldId id="2161" r:id="rId22"/>
    <p:sldId id="2176" r:id="rId23"/>
    <p:sldId id="3150" r:id="rId24"/>
    <p:sldId id="2461" r:id="rId25"/>
    <p:sldId id="3274" r:id="rId26"/>
    <p:sldId id="1772" r:id="rId27"/>
    <p:sldId id="2444" r:id="rId28"/>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7262" autoAdjust="0"/>
  </p:normalViewPr>
  <p:slideViewPr>
    <p:cSldViewPr>
      <p:cViewPr varScale="1">
        <p:scale>
          <a:sx n="64" d="100"/>
          <a:sy n="64" d="100"/>
        </p:scale>
        <p:origin x="1373" y="62"/>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8/1/2025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8/1/2025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41AB8BC-7F3D-4C9C-A7EA-822C84B0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3E35E1-4C67-41D9-A574-C926425A18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71726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To be done</a:t>
            </a:r>
          </a:p>
          <a:p>
            <a:r>
              <a:rPr lang="en-IN" dirty="0"/>
              <a:t>Recall an example of when you were over-under-otherwise evaluated. How did you feel in each case</a:t>
            </a:r>
          </a:p>
          <a:p>
            <a:r>
              <a:rPr lang="en-IN" dirty="0"/>
              <a:t>Are you differentiating or accepting the other as similar to you?</a:t>
            </a:r>
          </a:p>
          <a:p>
            <a:r>
              <a:rPr lang="en-IN" dirty="0"/>
              <a:t>Give examples of how you can be complementary to a person from a different region, sect, belief, etc. </a:t>
            </a:r>
          </a:p>
        </p:txBody>
      </p:sp>
    </p:spTree>
    <p:extLst>
      <p:ext uri="{BB962C8B-B14F-4D97-AF65-F5344CB8AC3E}">
        <p14:creationId xmlns:p14="http://schemas.microsoft.com/office/powerpoint/2010/main" val="186845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41AB8BC-7F3D-4C9C-A7EA-822C84B0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3E35E1-4C67-41D9-A574-C926425A18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80132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are placing what we will explore. We DO NOT NEED to ask the students for their opinions before placing the proposal about excellence</a:t>
            </a:r>
          </a:p>
          <a:p>
            <a:endParaRPr lang="en-IN" dirty="0"/>
          </a:p>
          <a:p>
            <a:r>
              <a:rPr lang="en-IN" dirty="0"/>
              <a:t>DO NOT DWELL ON THIS SLIDE</a:t>
            </a:r>
          </a:p>
        </p:txBody>
      </p:sp>
    </p:spTree>
    <p:extLst>
      <p:ext uri="{BB962C8B-B14F-4D97-AF65-F5344CB8AC3E}">
        <p14:creationId xmlns:p14="http://schemas.microsoft.com/office/powerpoint/2010/main" val="251090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CE09736-4D01-48BE-9BCB-3507AD985D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076B63C-1501-4E37-B81A-E2D6ECB86C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sz="1200" dirty="0">
                <a:cs typeface="Arial" panose="020B0604020202020204" pitchFamily="34" charset="0"/>
              </a:rPr>
              <a:t>self-referential = able to refer to my NA, able to decide what is right on my own, every time </a:t>
            </a:r>
            <a:r>
              <a:rPr lang="en-IN" altLang="en-US" sz="1200" dirty="0">
                <a:cs typeface="Arial" panose="020B0604020202020204" pitchFamily="34" charset="0"/>
                <a:sym typeface="Wingdings" panose="05000000000000000000" pitchFamily="2" charset="2"/>
              </a:rPr>
              <a:t> I am self-confident</a:t>
            </a:r>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exercise is focusing only of PF</a:t>
            </a:r>
            <a:br>
              <a:rPr lang="en-IN" dirty="0"/>
            </a:br>
            <a:br>
              <a:rPr lang="en-IN" dirty="0"/>
            </a:br>
            <a:r>
              <a:rPr lang="en-IN" dirty="0"/>
              <a:t>Gratitude for getting feeling</a:t>
            </a:r>
          </a:p>
          <a:p>
            <a:endParaRPr lang="en-IN" dirty="0"/>
          </a:p>
          <a:p>
            <a:r>
              <a:rPr lang="en-IN" dirty="0"/>
              <a:t>Gratitude for understanding feeling and having the feeling within (which becomes your permanent property)</a:t>
            </a:r>
          </a:p>
          <a:p>
            <a:endParaRPr lang="en-IN" dirty="0"/>
          </a:p>
          <a:p>
            <a:endParaRPr lang="en-IN" dirty="0"/>
          </a:p>
        </p:txBody>
      </p:sp>
    </p:spTree>
    <p:extLst>
      <p:ext uri="{BB962C8B-B14F-4D97-AF65-F5344CB8AC3E}">
        <p14:creationId xmlns:p14="http://schemas.microsoft.com/office/powerpoint/2010/main" val="378281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E7BEFB1-4656-4397-9121-89E48E835A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834CE29-77CF-45E3-A605-905A0DC213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34060BF-4009-4F90-BC9B-03FA9D8066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BB680D2-E18B-4F2D-A7FA-D51F1D30AE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 y="609600"/>
            <a:ext cx="6007100" cy="5943600"/>
          </a:xfrm>
          <a:prstGeom prst="rect">
            <a:avLst/>
          </a:prstGeom>
        </p:spPr>
        <p:txBody>
          <a:bodyPr lIns="108830" tIns="54416" rIns="108830" bIns="54416"/>
          <a:lstStyle>
            <a:lvl1pPr>
              <a:defRPr sz="2599" b="0" i="0" baseline="0"/>
            </a:lvl1pPr>
            <a:lvl2pPr>
              <a:defRPr sz="2400" baseline="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303" y="609600"/>
            <a:ext cx="5981700" cy="5943600"/>
          </a:xfrm>
          <a:prstGeom prst="rect">
            <a:avLst/>
          </a:prstGeom>
        </p:spPr>
        <p:txBody>
          <a:bodyPr lIns="108830" tIns="54416" rIns="108830" bIns="54416"/>
          <a:lstStyle>
            <a:lvl1pPr>
              <a:defRPr sz="2599" b="0" i="0" baseline="0"/>
            </a:lvl1pPr>
            <a:lvl2pPr>
              <a:defRPr sz="2400" baseline="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 y="76203"/>
            <a:ext cx="12192000" cy="380999"/>
          </a:xfrm>
          <a:prstGeom prst="rect">
            <a:avLst/>
          </a:prstGeom>
        </p:spPr>
        <p:txBody>
          <a:bodyPr lIns="108830" tIns="54416" rIns="108830" bIns="54416"/>
          <a:lstStyle/>
          <a:p>
            <a:r>
              <a:rPr lang="en-US" dirty="0"/>
              <a:t>Click to edit Master title style</a:t>
            </a:r>
          </a:p>
        </p:txBody>
      </p:sp>
    </p:spTree>
    <p:extLst>
      <p:ext uri="{BB962C8B-B14F-4D97-AF65-F5344CB8AC3E}">
        <p14:creationId xmlns:p14="http://schemas.microsoft.com/office/powerpoint/2010/main" val="308556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9" r:id="rId7"/>
    <p:sldLayoutId id="2147490836" r:id="rId8"/>
    <p:sldLayoutId id="2147490835"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276BC22-2827-4995-948B-FE46F300E121}"/>
              </a:ext>
            </a:extLst>
          </p:cNvPr>
          <p:cNvSpPr>
            <a:spLocks noGrp="1"/>
          </p:cNvSpPr>
          <p:nvPr>
            <p:ph type="subTitle" idx="1"/>
          </p:nvPr>
        </p:nvSpPr>
        <p:spPr/>
        <p:txBody>
          <a:bodyPr/>
          <a:lstStyle/>
          <a:p>
            <a:r>
              <a:rPr lang="en-US" altLang="en-US" sz="1800" dirty="0">
                <a:latin typeface="Arial" panose="020B0604020202020204" pitchFamily="34" charset="0"/>
                <a:cs typeface="Arial" panose="020B0604020202020204" pitchFamily="34" charset="0"/>
              </a:rPr>
              <a:t>Shifting from competition to excellence, infatuation to love…</a:t>
            </a:r>
            <a:endParaRPr lang="en-IN" dirty="0"/>
          </a:p>
        </p:txBody>
      </p:sp>
      <p:sp>
        <p:nvSpPr>
          <p:cNvPr id="3074" name="Title 10">
            <a:extLst>
              <a:ext uri="{FF2B5EF4-FFF2-40B4-BE49-F238E27FC236}">
                <a16:creationId xmlns:a16="http://schemas.microsoft.com/office/drawing/2014/main" id="{9B80A04C-F362-4625-A3D7-CD20163CA53F}"/>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dirty="0">
                <a:latin typeface="Arial" panose="020B0604020202020204" pitchFamily="34" charset="0"/>
                <a:cs typeface="Arial" panose="020B0604020202020204" pitchFamily="34" charset="0"/>
              </a:rPr>
              <a:t>  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11</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Fulfilment in Relationship – Other Feelings</a:t>
            </a:r>
            <a:endParaRPr lang="en-GB" altLang="en-US" sz="25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1048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145CC9C-6248-45DB-A5E7-257661568D8F}"/>
              </a:ext>
            </a:extLst>
          </p:cNvPr>
          <p:cNvSpPr>
            <a:spLocks noGrp="1"/>
          </p:cNvSpPr>
          <p:nvPr>
            <p:ph type="title"/>
          </p:nvPr>
        </p:nvSpPr>
        <p:spPr bwMode="auto">
          <a:xfrm>
            <a:off x="0" y="0"/>
            <a:ext cx="12192000" cy="380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t>Reverence and Excellence </a:t>
            </a:r>
            <a:r>
              <a:rPr lang="en-US" altLang="en-US" sz="2899" u="sng" dirty="0">
                <a:latin typeface="Kruti Dev 010" pitchFamily="2" charset="0"/>
              </a:rPr>
              <a:t>¼</a:t>
            </a:r>
            <a:r>
              <a:rPr lang="en-US" altLang="en-US" sz="3099" u="sng" dirty="0">
                <a:latin typeface="Kruti Dev 010" pitchFamily="2" charset="0"/>
              </a:rPr>
              <a:t>Js’Brk</a:t>
            </a:r>
            <a:r>
              <a:rPr lang="en-US" altLang="en-US" sz="2899" u="sng" dirty="0">
                <a:latin typeface="Kruti Dev 010" pitchFamily="2" charset="0"/>
              </a:rPr>
              <a:t>½</a:t>
            </a:r>
            <a:endParaRPr lang="en-US" altLang="en-US" dirty="0"/>
          </a:p>
        </p:txBody>
      </p:sp>
      <p:sp>
        <p:nvSpPr>
          <p:cNvPr id="8195" name="Rectangle 3">
            <a:extLst>
              <a:ext uri="{FF2B5EF4-FFF2-40B4-BE49-F238E27FC236}">
                <a16:creationId xmlns:a16="http://schemas.microsoft.com/office/drawing/2014/main" id="{090D3B0A-EDE3-402D-8C14-8D1B1B50F010}"/>
              </a:ext>
            </a:extLst>
          </p:cNvPr>
          <p:cNvSpPr>
            <a:spLocks noGrp="1" noChangeArrowheads="1"/>
          </p:cNvSpPr>
          <p:nvPr>
            <p:ph type="body" sz="quarter" idx="13"/>
          </p:nvPr>
        </p:nvSpPr>
        <p:spPr bwMode="auto">
          <a:ln>
            <a:miter lim="800000"/>
            <a:headEnd/>
            <a:tailEnd/>
          </a:ln>
        </p:spPr>
        <p:txBody>
          <a:bodyPr vert="horz" wrap="square" numCol="1" anchor="t" anchorCtr="0" compatLnSpc="1">
            <a:prstTxWarp prst="textNoShape">
              <a:avLst/>
            </a:prstTxWarp>
            <a:normAutofit fontScale="92500" lnSpcReduction="20000"/>
          </a:bodyPr>
          <a:lstStyle/>
          <a:p>
            <a:pPr marL="272054" indent="-272054">
              <a:buNone/>
              <a:defRPr/>
            </a:pPr>
            <a:r>
              <a:rPr altLang="en-US" b="1" dirty="0"/>
              <a:t>Excellence</a:t>
            </a:r>
          </a:p>
          <a:p>
            <a:pPr marL="272054" indent="-272054">
              <a:buNone/>
              <a:defRPr/>
            </a:pPr>
            <a:endParaRPr altLang="en-US" b="1" dirty="0"/>
          </a:p>
          <a:p>
            <a:pPr marL="272054" indent="-272054">
              <a:buNone/>
              <a:defRPr/>
            </a:pPr>
            <a:r>
              <a:rPr altLang="en-US" dirty="0"/>
              <a:t>Understanding Harmony </a:t>
            </a:r>
          </a:p>
          <a:p>
            <a:pPr marL="272054" indent="-272054">
              <a:buNone/>
              <a:defRPr/>
            </a:pPr>
            <a:r>
              <a:rPr altLang="en-US" dirty="0"/>
              <a:t>	and</a:t>
            </a:r>
          </a:p>
          <a:p>
            <a:pPr marL="272054" indent="-272054">
              <a:buNone/>
              <a:defRPr/>
            </a:pPr>
            <a:r>
              <a:rPr altLang="en-US" dirty="0"/>
              <a:t>Living in Harmony</a:t>
            </a:r>
          </a:p>
          <a:p>
            <a:pPr marL="272054" indent="-272054">
              <a:buNone/>
              <a:defRPr/>
            </a:pPr>
            <a:endParaRPr altLang="en-US" dirty="0">
              <a:solidFill>
                <a:srgbClr val="1E00AA"/>
              </a:solidFill>
            </a:endParaRPr>
          </a:p>
          <a:p>
            <a:pPr marL="272054" indent="-272054">
              <a:buNone/>
              <a:defRPr/>
            </a:pPr>
            <a:r>
              <a:rPr altLang="en-US" dirty="0">
                <a:solidFill>
                  <a:srgbClr val="1E00AA"/>
                </a:solidFill>
              </a:rPr>
              <a:t>Continuous Happiness</a:t>
            </a:r>
          </a:p>
          <a:p>
            <a:pPr marL="272054" indent="-272054">
              <a:buNone/>
              <a:defRPr/>
            </a:pPr>
            <a:endParaRPr lang="en-IN" altLang="en-US" dirty="0">
              <a:solidFill>
                <a:srgbClr val="1E00AA"/>
              </a:solidFill>
            </a:endParaRPr>
          </a:p>
          <a:p>
            <a:pPr marL="272054" indent="-272054">
              <a:buNone/>
              <a:defRPr/>
            </a:pPr>
            <a:r>
              <a:rPr lang="en-IN" altLang="en-US" dirty="0">
                <a:solidFill>
                  <a:srgbClr val="FF0000"/>
                </a:solidFill>
              </a:rPr>
              <a:t>Making effort for Excellence and Competing with the other is not the same thing.</a:t>
            </a:r>
            <a:endParaRPr lang="en-IN" altLang="en-US" dirty="0"/>
          </a:p>
          <a:p>
            <a:pPr marL="272054" indent="-272054">
              <a:buNone/>
              <a:defRPr/>
            </a:pPr>
            <a:r>
              <a:rPr lang="en-IN" altLang="en-US" dirty="0"/>
              <a:t>In excellence, one helps to bring the other to her/his level</a:t>
            </a:r>
          </a:p>
          <a:p>
            <a:pPr marL="272054" indent="-272054">
              <a:buNone/>
              <a:defRPr/>
            </a:pPr>
            <a:r>
              <a:rPr lang="en-IN" altLang="en-US" dirty="0"/>
              <a:t>In competition, one avoids the other to come to her/his level</a:t>
            </a:r>
          </a:p>
          <a:p>
            <a:pPr marL="272054" indent="-272054">
              <a:buNone/>
              <a:defRPr/>
            </a:pPr>
            <a:endParaRPr lang="en-IN" altLang="en-US" dirty="0"/>
          </a:p>
          <a:p>
            <a:pPr defTabSz="1085850">
              <a:buNone/>
            </a:pPr>
            <a:r>
              <a:rPr lang="en-US" altLang="en-US" b="1" dirty="0"/>
              <a:t>Reverence </a:t>
            </a:r>
            <a:r>
              <a:rPr lang="en-US" altLang="en-US" dirty="0"/>
              <a:t>is the feeling of acceptance for excellence (in the other)</a:t>
            </a:r>
          </a:p>
          <a:p>
            <a:pPr defTabSz="1085850">
              <a:buNone/>
            </a:pPr>
            <a:r>
              <a:rPr lang="en-US" altLang="en-US" sz="2800" dirty="0" err="1">
                <a:solidFill>
                  <a:srgbClr val="1E00AA"/>
                </a:solidFill>
                <a:latin typeface="Kruti Dev 010" pitchFamily="2" charset="0"/>
              </a:rPr>
              <a:t>Js’Brk</a:t>
            </a:r>
            <a:r>
              <a:rPr lang="en-US" altLang="en-US" sz="2800" dirty="0">
                <a:solidFill>
                  <a:srgbClr val="1E00AA"/>
                </a:solidFill>
                <a:latin typeface="Kruti Dev 010" pitchFamily="2" charset="0"/>
              </a:rPr>
              <a:t> dh </a:t>
            </a:r>
            <a:r>
              <a:rPr lang="en-US" altLang="en-US" sz="2800" dirty="0" err="1">
                <a:solidFill>
                  <a:srgbClr val="1E00AA"/>
                </a:solidFill>
                <a:latin typeface="Kruti Dev 010" pitchFamily="2" charset="0"/>
              </a:rPr>
              <a:t>LohÑfr</a:t>
            </a:r>
            <a:r>
              <a:rPr lang="en-US" altLang="en-US" sz="2800" dirty="0">
                <a:solidFill>
                  <a:srgbClr val="1E00AA"/>
                </a:solidFill>
                <a:latin typeface="Kruti Dev 010" pitchFamily="2" charset="0"/>
              </a:rPr>
              <a:t> dk </a:t>
            </a:r>
            <a:r>
              <a:rPr lang="en-US" altLang="en-US" sz="2800" dirty="0" err="1">
                <a:solidFill>
                  <a:srgbClr val="1E00AA"/>
                </a:solidFill>
                <a:latin typeface="Kruti Dev 010" pitchFamily="2" charset="0"/>
              </a:rPr>
              <a:t>HkkoA</a:t>
            </a:r>
            <a:endParaRPr lang="en-US" altLang="en-US" sz="2800" dirty="0">
              <a:solidFill>
                <a:srgbClr val="1E00AA"/>
              </a:solidFill>
              <a:latin typeface="Kruti Dev 010" pitchFamily="2" charset="0"/>
            </a:endParaRPr>
          </a:p>
          <a:p>
            <a:pPr marL="272054" indent="-272054">
              <a:buNone/>
              <a:defRPr/>
            </a:pPr>
            <a:endParaRPr lang="en-IN" altLang="en-US" dirty="0"/>
          </a:p>
          <a:p>
            <a:pPr marL="272054" indent="-272054">
              <a:buNone/>
              <a:defRPr/>
            </a:pPr>
            <a:endParaRPr lang="en-IN" altLang="en-US" dirty="0">
              <a:solidFill>
                <a:srgbClr val="1E00AA"/>
              </a:solidFill>
            </a:endParaRPr>
          </a:p>
          <a:p>
            <a:pPr marL="272054" indent="-272054">
              <a:buNone/>
              <a:defRPr/>
            </a:pPr>
            <a:r>
              <a:rPr lang="en-IN" altLang="en-US" dirty="0"/>
              <a:t>Self Reflection:</a:t>
            </a:r>
          </a:p>
          <a:p>
            <a:pPr marL="544107" lvl="1" indent="-272054">
              <a:buNone/>
              <a:defRPr/>
            </a:pPr>
            <a:r>
              <a:rPr lang="en-IN" altLang="en-US" dirty="0"/>
              <a:t>How many students in a class can understand?</a:t>
            </a:r>
          </a:p>
          <a:p>
            <a:pPr marL="544107" lvl="1" indent="-272054">
              <a:buNone/>
              <a:defRPr/>
            </a:pPr>
            <a:r>
              <a:rPr lang="en-IN" altLang="en-US" dirty="0"/>
              <a:t>How many students can come first in a class?</a:t>
            </a:r>
            <a:endParaRPr altLang="en-US" dirty="0">
              <a:solidFill>
                <a:srgbClr val="1E00AA"/>
              </a:solidFill>
            </a:endParaRPr>
          </a:p>
          <a:p>
            <a:pPr marL="544107" lvl="1" indent="-272054">
              <a:buNone/>
              <a:defRPr/>
            </a:pPr>
            <a:endParaRPr lang="en-IN" altLang="en-US" dirty="0"/>
          </a:p>
          <a:p>
            <a:pPr marL="272054" indent="-272054">
              <a:buNone/>
              <a:defRPr/>
            </a:pPr>
            <a:endParaRPr lang="en-IN" altLang="en-US" dirty="0">
              <a:solidFill>
                <a:srgbClr val="1E00AA"/>
              </a:solidFill>
            </a:endParaRPr>
          </a:p>
          <a:p>
            <a:pPr marL="272054" indent="-272054">
              <a:buNone/>
              <a:defRPr/>
            </a:pPr>
            <a:endParaRPr lang="en-IN" altLang="en-US" dirty="0">
              <a:solidFill>
                <a:srgbClr val="1E00AA"/>
              </a:solidFill>
            </a:endParaRPr>
          </a:p>
          <a:p>
            <a:pPr marL="272054" indent="-272054">
              <a:buNone/>
              <a:defRPr/>
            </a:pPr>
            <a:endParaRPr lang="en-IN" altLang="en-US" dirty="0">
              <a:solidFill>
                <a:srgbClr val="1E00AA"/>
              </a:solidFill>
            </a:endParaRPr>
          </a:p>
          <a:p>
            <a:pPr marL="272054" indent="-272054">
              <a:buNone/>
              <a:defRPr/>
            </a:pPr>
            <a:endParaRPr altLang="en-US" dirty="0">
              <a:solidFill>
                <a:srgbClr val="1E00AA"/>
              </a:solidFill>
            </a:endParaRPr>
          </a:p>
        </p:txBody>
      </p:sp>
      <p:grpSp>
        <p:nvGrpSpPr>
          <p:cNvPr id="11268" name="Group 5">
            <a:extLst>
              <a:ext uri="{FF2B5EF4-FFF2-40B4-BE49-F238E27FC236}">
                <a16:creationId xmlns:a16="http://schemas.microsoft.com/office/drawing/2014/main" id="{755FFFC7-C9C4-48AA-8440-714B7074D605}"/>
              </a:ext>
            </a:extLst>
          </p:cNvPr>
          <p:cNvGrpSpPr>
            <a:grpSpLocks/>
          </p:cNvGrpSpPr>
          <p:nvPr/>
        </p:nvGrpSpPr>
        <p:grpSpPr bwMode="auto">
          <a:xfrm>
            <a:off x="2971800" y="967386"/>
            <a:ext cx="5910485" cy="1323439"/>
            <a:chOff x="4269034" y="2035846"/>
            <a:chExt cx="2432122" cy="1324357"/>
          </a:xfrm>
        </p:grpSpPr>
        <p:sp>
          <p:nvSpPr>
            <p:cNvPr id="11271" name="TextBox 3">
              <a:extLst>
                <a:ext uri="{FF2B5EF4-FFF2-40B4-BE49-F238E27FC236}">
                  <a16:creationId xmlns:a16="http://schemas.microsoft.com/office/drawing/2014/main" id="{EA479B8A-5342-47FD-9BFF-0B9F59782CFE}"/>
                </a:ext>
              </a:extLst>
            </p:cNvPr>
            <p:cNvSpPr txBox="1">
              <a:spLocks noChangeArrowheads="1"/>
            </p:cNvSpPr>
            <p:nvPr/>
          </p:nvSpPr>
          <p:spPr bwMode="auto">
            <a:xfrm>
              <a:off x="4338956" y="2035846"/>
              <a:ext cx="2362200" cy="132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814388" indent="-541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dirty="0"/>
                <a:t> at all levels of being</a:t>
              </a:r>
            </a:p>
            <a:p>
              <a:pPr lvl="1" eaLnBrk="1" hangingPunct="1">
                <a:buFont typeface="Calibri" panose="020F0502020204030204" pitchFamily="34" charset="0"/>
                <a:buAutoNum type="arabicPeriod"/>
              </a:pPr>
              <a:r>
                <a:rPr lang="en-US" altLang="en-US" sz="1600" dirty="0"/>
                <a:t>As an individual human being</a:t>
              </a:r>
            </a:p>
            <a:p>
              <a:pPr lvl="1" eaLnBrk="1" hangingPunct="1">
                <a:buFont typeface="Calibri" panose="020F0502020204030204" pitchFamily="34" charset="0"/>
                <a:buAutoNum type="arabicPeriod"/>
              </a:pPr>
              <a:r>
                <a:rPr lang="en-US" altLang="en-US" sz="1600" dirty="0"/>
                <a:t>As a member of the family</a:t>
              </a:r>
            </a:p>
            <a:p>
              <a:pPr lvl="1" eaLnBrk="1" hangingPunct="1">
                <a:buFont typeface="Calibri" panose="020F0502020204030204" pitchFamily="34" charset="0"/>
                <a:buAutoNum type="arabicPeriod"/>
              </a:pPr>
              <a:r>
                <a:rPr lang="en-US" altLang="en-US" sz="1600" dirty="0"/>
                <a:t>As a member of society</a:t>
              </a:r>
            </a:p>
            <a:p>
              <a:pPr lvl="1" eaLnBrk="1" hangingPunct="1">
                <a:buFont typeface="Calibri" panose="020F0502020204030204" pitchFamily="34" charset="0"/>
                <a:buAutoNum type="arabicPeriod"/>
              </a:pPr>
              <a:r>
                <a:rPr lang="en-US" altLang="en-US" sz="1600" dirty="0"/>
                <a:t>As a unit in nature/existence</a:t>
              </a:r>
              <a:endParaRPr lang="en-GB" altLang="en-US" dirty="0"/>
            </a:p>
          </p:txBody>
        </p:sp>
        <p:sp>
          <p:nvSpPr>
            <p:cNvPr id="6" name="Right Brace 5">
              <a:extLst>
                <a:ext uri="{FF2B5EF4-FFF2-40B4-BE49-F238E27FC236}">
                  <a16:creationId xmlns:a16="http://schemas.microsoft.com/office/drawing/2014/main" id="{62EDD064-E4CD-498B-A5A3-93FE1AF09C56}"/>
                </a:ext>
              </a:extLst>
            </p:cNvPr>
            <p:cNvSpPr/>
            <p:nvPr/>
          </p:nvSpPr>
          <p:spPr>
            <a:xfrm>
              <a:off x="4269034" y="2307846"/>
              <a:ext cx="60457" cy="9411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dirty="0"/>
            </a:p>
          </p:txBody>
        </p:sp>
      </p:grpSp>
      <p:cxnSp>
        <p:nvCxnSpPr>
          <p:cNvPr id="8" name="Straight Arrow Connector 7">
            <a:extLst>
              <a:ext uri="{FF2B5EF4-FFF2-40B4-BE49-F238E27FC236}">
                <a16:creationId xmlns:a16="http://schemas.microsoft.com/office/drawing/2014/main" id="{8C62832F-FE36-4020-91E7-9A7B43CCB7DA}"/>
              </a:ext>
            </a:extLst>
          </p:cNvPr>
          <p:cNvCxnSpPr>
            <a:cxnSpLocks/>
          </p:cNvCxnSpPr>
          <p:nvPr/>
        </p:nvCxnSpPr>
        <p:spPr>
          <a:xfrm>
            <a:off x="990600" y="2179728"/>
            <a:ext cx="0" cy="2585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a:extLst>
              <a:ext uri="{FF2B5EF4-FFF2-40B4-BE49-F238E27FC236}">
                <a16:creationId xmlns:a16="http://schemas.microsoft.com/office/drawing/2014/main" id="{A2A0D904-B31E-4298-A04B-751139C9E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38870" y="5513804"/>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30233F2-5121-443E-A6CD-FD2BD916F1B8}"/>
              </a:ext>
            </a:extLst>
          </p:cNvPr>
          <p:cNvSpPr txBox="1"/>
          <p:nvPr/>
        </p:nvSpPr>
        <p:spPr>
          <a:xfrm>
            <a:off x="5355896" y="5513804"/>
            <a:ext cx="6308436" cy="677108"/>
          </a:xfrm>
          <a:prstGeom prst="rect">
            <a:avLst/>
          </a:prstGeom>
          <a:noFill/>
        </p:spPr>
        <p:txBody>
          <a:bodyPr wrap="square">
            <a:spAutoFit/>
          </a:bodyPr>
          <a:lstStyle/>
          <a:p>
            <a:pPr marL="544107" lvl="1" indent="-272054">
              <a:buNone/>
              <a:defRPr/>
            </a:pPr>
            <a:r>
              <a:rPr lang="en-US" altLang="en-US" sz="1900" dirty="0">
                <a:solidFill>
                  <a:srgbClr val="1E00AA"/>
                </a:solidFill>
              </a:rPr>
              <a:t>All can understand, achieve excellence</a:t>
            </a:r>
            <a:endParaRPr lang="en-US" altLang="en-US" sz="1900" dirty="0"/>
          </a:p>
          <a:p>
            <a:pPr marL="544107" lvl="1" indent="-272054">
              <a:buNone/>
              <a:defRPr/>
            </a:pPr>
            <a:r>
              <a:rPr lang="en-US" altLang="en-US" sz="1900" dirty="0">
                <a:solidFill>
                  <a:srgbClr val="1E00AA"/>
                </a:solidFill>
              </a:rPr>
              <a:t>Only 1 can come first, be “special”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16" end="1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17" end="1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18" end="1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AD7C5507-4E25-445B-A897-742A0A2BD326}"/>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buFont typeface="Arial" panose="020B0604020202020204" pitchFamily="34" charset="0"/>
              <a:buNone/>
            </a:pPr>
            <a:r>
              <a:rPr lang="en-US" altLang="en-US" sz="2000" dirty="0">
                <a:solidFill>
                  <a:srgbClr val="FF0000"/>
                </a:solidFill>
              </a:rPr>
              <a:t>I am special, I have to be above others</a:t>
            </a:r>
          </a:p>
          <a:p>
            <a:pPr algn="ctr">
              <a:buFont typeface="Arial" panose="020B0604020202020204" pitchFamily="34" charset="0"/>
              <a:buNone/>
            </a:pPr>
            <a:r>
              <a:rPr lang="en-US" altLang="en-US" sz="2000" dirty="0">
                <a:solidFill>
                  <a:srgbClr val="FF0000"/>
                </a:solidFill>
              </a:rPr>
              <a:t>We are opposed to each other</a:t>
            </a:r>
            <a:endParaRPr lang="en-US" altLang="en-US" sz="2000" dirty="0">
              <a:solidFill>
                <a:srgbClr val="FF0000"/>
              </a:solidFill>
              <a:cs typeface="Arial" panose="020B0604020202020204" pitchFamily="34" charset="0"/>
            </a:endParaRPr>
          </a:p>
          <a:p>
            <a:pPr eaLnBrk="1" hangingPunct="1">
              <a:lnSpc>
                <a:spcPct val="130000"/>
              </a:lnSpc>
            </a:pPr>
            <a:r>
              <a:rPr lang="en-GB" altLang="en-US" sz="2000" dirty="0"/>
              <a:t>Competition is relative (no </a:t>
            </a:r>
            <a:r>
              <a:rPr lang="en-GB" altLang="en-US" sz="2000" dirty="0">
                <a:cs typeface="Arial" panose="020B0604020202020204" pitchFamily="34" charset="0"/>
              </a:rPr>
              <a:t>completion point)</a:t>
            </a:r>
            <a:endParaRPr lang="en-GB" altLang="en-US" sz="2400" dirty="0">
              <a:cs typeface="Arial" panose="020B0604020202020204" pitchFamily="34" charset="0"/>
            </a:endParaRPr>
          </a:p>
          <a:p>
            <a:pPr eaLnBrk="1" hangingPunct="1">
              <a:lnSpc>
                <a:spcPct val="130000"/>
              </a:lnSpc>
            </a:pPr>
            <a:r>
              <a:rPr lang="en-US" altLang="en-US" sz="2000" dirty="0"/>
              <a:t>I have a feeling of opposition</a:t>
            </a:r>
          </a:p>
          <a:p>
            <a:pPr eaLnBrk="1" hangingPunct="1">
              <a:lnSpc>
                <a:spcPct val="130000"/>
              </a:lnSpc>
            </a:pPr>
            <a:r>
              <a:rPr lang="en-US" altLang="en-US" sz="2000" dirty="0"/>
              <a:t>I prevent the other to come to my level, I make effort to increase the difference (may even   dominate, manipulate, exploit)</a:t>
            </a:r>
          </a:p>
          <a:p>
            <a:pPr eaLnBrk="1" hangingPunct="1">
              <a:lnSpc>
                <a:spcPct val="130000"/>
              </a:lnSpc>
            </a:pPr>
            <a:r>
              <a:rPr lang="en-GB" altLang="en-US" sz="2000" dirty="0">
                <a:cs typeface="Arial" panose="020B0604020202020204" pitchFamily="34" charset="0"/>
              </a:rPr>
              <a:t>I operate on the basis of pre-conditionings</a:t>
            </a:r>
          </a:p>
          <a:p>
            <a:pPr eaLnBrk="1" hangingPunct="1">
              <a:lnSpc>
                <a:spcPct val="130000"/>
              </a:lnSpc>
            </a:pPr>
            <a:r>
              <a:rPr lang="en-GB" altLang="en-US" sz="2000" dirty="0">
                <a:cs typeface="Arial" panose="020B0604020202020204" pitchFamily="34" charset="0"/>
              </a:rPr>
              <a:t>I over-evaluate or under-evaluate myself and the other</a:t>
            </a:r>
          </a:p>
          <a:p>
            <a:pPr eaLnBrk="1" hangingPunct="1">
              <a:lnSpc>
                <a:spcPct val="130000"/>
              </a:lnSpc>
            </a:pPr>
            <a:r>
              <a:rPr lang="en-GB" altLang="en-US" sz="2000" dirty="0">
                <a:cs typeface="Arial" panose="020B0604020202020204" pitchFamily="34" charset="0"/>
              </a:rPr>
              <a:t>I am dictated by the other, the other is my reference</a:t>
            </a:r>
          </a:p>
        </p:txBody>
      </p:sp>
      <p:sp>
        <p:nvSpPr>
          <p:cNvPr id="12291" name="Rectangle 5">
            <a:extLst>
              <a:ext uri="{FF2B5EF4-FFF2-40B4-BE49-F238E27FC236}">
                <a16:creationId xmlns:a16="http://schemas.microsoft.com/office/drawing/2014/main" id="{BABDAFC5-84B5-4398-9517-F18C87C17427}"/>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buFont typeface="Arial" panose="020B0604020202020204" pitchFamily="34" charset="0"/>
              <a:buNone/>
            </a:pPr>
            <a:r>
              <a:rPr lang="en-GB" altLang="en-US" sz="2000" dirty="0">
                <a:solidFill>
                  <a:srgbClr val="1E00AA"/>
                </a:solidFill>
              </a:rPr>
              <a:t>The other is like me </a:t>
            </a:r>
          </a:p>
          <a:p>
            <a:pPr algn="ctr">
              <a:buFont typeface="Arial" panose="020B0604020202020204" pitchFamily="34" charset="0"/>
              <a:buNone/>
            </a:pPr>
            <a:r>
              <a:rPr lang="en-GB" altLang="en-US" sz="2000" dirty="0">
                <a:solidFill>
                  <a:srgbClr val="1E00AA"/>
                </a:solidFill>
              </a:rPr>
              <a:t>We are complementary to each other</a:t>
            </a:r>
            <a:endParaRPr lang="en-US" altLang="en-US" sz="2000" dirty="0">
              <a:cs typeface="Arial" panose="020B0604020202020204" pitchFamily="34" charset="0"/>
            </a:endParaRPr>
          </a:p>
          <a:p>
            <a:pPr eaLnBrk="1" hangingPunct="1">
              <a:lnSpc>
                <a:spcPct val="130000"/>
              </a:lnSpc>
            </a:pPr>
            <a:r>
              <a:rPr lang="en-GB" altLang="en-US" sz="2000" dirty="0">
                <a:cs typeface="Arial" panose="020B0604020202020204" pitchFamily="34" charset="0"/>
              </a:rPr>
              <a:t>Excellence is absolute (definite completion point)</a:t>
            </a:r>
          </a:p>
          <a:p>
            <a:pPr eaLnBrk="1" hangingPunct="1">
              <a:lnSpc>
                <a:spcPct val="130000"/>
              </a:lnSpc>
            </a:pPr>
            <a:r>
              <a:rPr lang="en-US" altLang="en-US" sz="2000" dirty="0">
                <a:cs typeface="Arial" panose="020B0604020202020204" pitchFamily="34" charset="0"/>
              </a:rPr>
              <a:t>I have a feeling of relationship</a:t>
            </a:r>
          </a:p>
          <a:p>
            <a:pPr eaLnBrk="1" hangingPunct="1">
              <a:lnSpc>
                <a:spcPct val="130000"/>
              </a:lnSpc>
            </a:pPr>
            <a:r>
              <a:rPr lang="en-US" altLang="en-US" sz="2000" dirty="0">
                <a:cs typeface="Arial" panose="020B0604020202020204" pitchFamily="34" charset="0"/>
              </a:rPr>
              <a:t>I help the other to come to my level, I make effort to learn from the other (with feeling of relationship)</a:t>
            </a:r>
          </a:p>
          <a:p>
            <a:pPr eaLnBrk="1" hangingPunct="1">
              <a:lnSpc>
                <a:spcPct val="130000"/>
              </a:lnSpc>
            </a:pPr>
            <a:r>
              <a:rPr lang="en-GB" altLang="en-US" sz="2000" dirty="0">
                <a:cs typeface="Arial" panose="020B0604020202020204" pitchFamily="34" charset="0"/>
              </a:rPr>
              <a:t>I operate on the basis of my Natural Acceptance </a:t>
            </a:r>
          </a:p>
          <a:p>
            <a:pPr eaLnBrk="1" hangingPunct="1">
              <a:lnSpc>
                <a:spcPct val="130000"/>
              </a:lnSpc>
            </a:pPr>
            <a:r>
              <a:rPr lang="en-IN" altLang="en-US" sz="2000" dirty="0">
                <a:cs typeface="Arial" panose="020B0604020202020204" pitchFamily="34" charset="0"/>
              </a:rPr>
              <a:t>I do right evaluation of myself and the other</a:t>
            </a:r>
          </a:p>
          <a:p>
            <a:pPr eaLnBrk="1" hangingPunct="1">
              <a:lnSpc>
                <a:spcPct val="130000"/>
              </a:lnSpc>
            </a:pPr>
            <a:endParaRPr lang="en-IN" altLang="en-US" sz="2000" dirty="0">
              <a:cs typeface="Arial" panose="020B0604020202020204" pitchFamily="34" charset="0"/>
            </a:endParaRPr>
          </a:p>
          <a:p>
            <a:pPr eaLnBrk="1" hangingPunct="1">
              <a:spcBef>
                <a:spcPct val="0"/>
              </a:spcBef>
            </a:pPr>
            <a:r>
              <a:rPr lang="en-IN" altLang="en-US" sz="2000" dirty="0">
                <a:cs typeface="Arial" panose="020B0604020202020204" pitchFamily="34" charset="0"/>
              </a:rPr>
              <a:t>I am self-referential, self-confident</a:t>
            </a:r>
          </a:p>
          <a:p>
            <a:pPr eaLnBrk="1" hangingPunct="1">
              <a:spcBef>
                <a:spcPct val="0"/>
              </a:spcBef>
            </a:pPr>
            <a:endParaRPr lang="en-IN" altLang="en-US" sz="2000" dirty="0">
              <a:cs typeface="Arial" panose="020B0604020202020204" pitchFamily="34" charset="0"/>
            </a:endParaRPr>
          </a:p>
          <a:p>
            <a:pPr eaLnBrk="1" hangingPunct="1">
              <a:spcBef>
                <a:spcPct val="0"/>
              </a:spcBef>
            </a:pPr>
            <a:endParaRPr lang="en-IN" altLang="en-US" sz="2000" dirty="0">
              <a:cs typeface="Arial" panose="020B0604020202020204" pitchFamily="34" charset="0"/>
            </a:endParaRPr>
          </a:p>
        </p:txBody>
      </p:sp>
      <p:sp>
        <p:nvSpPr>
          <p:cNvPr id="12292" name="Title 4">
            <a:extLst>
              <a:ext uri="{FF2B5EF4-FFF2-40B4-BE49-F238E27FC236}">
                <a16:creationId xmlns:a16="http://schemas.microsoft.com/office/drawing/2014/main" id="{212E73B2-D043-4934-B1B4-DB88F55E4D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cs typeface="Arial" panose="020B0604020202020204" pitchFamily="34" charset="0"/>
              </a:rPr>
              <a:t>Competing to be Special</a:t>
            </a:r>
            <a:endParaRPr lang="en-GB" altLang="en-US" dirty="0">
              <a:cs typeface="Arial" panose="020B0604020202020204" pitchFamily="34" charset="0"/>
            </a:endParaRPr>
          </a:p>
        </p:txBody>
      </p:sp>
      <p:sp>
        <p:nvSpPr>
          <p:cNvPr id="2" name="Content Placeholder 1">
            <a:extLst>
              <a:ext uri="{FF2B5EF4-FFF2-40B4-BE49-F238E27FC236}">
                <a16:creationId xmlns:a16="http://schemas.microsoft.com/office/drawing/2014/main" id="{FA4916DC-F11F-426B-9042-6D2B9C7B7DB3}"/>
              </a:ext>
            </a:extLst>
          </p:cNvPr>
          <p:cNvSpPr>
            <a:spLocks noGrp="1"/>
          </p:cNvSpPr>
          <p:nvPr>
            <p:ph sz="quarter" idx="10"/>
          </p:nvPr>
        </p:nvSpPr>
        <p:spPr/>
        <p:txBody>
          <a:bodyPr/>
          <a:lstStyle/>
          <a:p>
            <a:r>
              <a:rPr lang="en-US" altLang="en-US" dirty="0">
                <a:cs typeface="Arial" panose="020B0604020202020204" pitchFamily="34" charset="0"/>
              </a:rPr>
              <a:t>Complementing for Excellence</a:t>
            </a:r>
            <a:endParaRPr lang="en-IN" dirty="0"/>
          </a:p>
        </p:txBody>
      </p:sp>
      <p:sp>
        <p:nvSpPr>
          <p:cNvPr id="7" name="TextBox 21">
            <a:extLst>
              <a:ext uri="{FF2B5EF4-FFF2-40B4-BE49-F238E27FC236}">
                <a16:creationId xmlns:a16="http://schemas.microsoft.com/office/drawing/2014/main" id="{6274A420-3F4C-4249-B1D4-3AE9F6FE0950}"/>
              </a:ext>
            </a:extLst>
          </p:cNvPr>
          <p:cNvSpPr txBox="1">
            <a:spLocks noChangeArrowheads="1"/>
          </p:cNvSpPr>
          <p:nvPr/>
        </p:nvSpPr>
        <p:spPr bwMode="auto">
          <a:xfrm>
            <a:off x="1371600" y="5755312"/>
            <a:ext cx="9385301" cy="461665"/>
          </a:xfrm>
          <a:prstGeom prst="rect">
            <a:avLst/>
          </a:prstGeom>
          <a:solidFill>
            <a:schemeClr val="bg1">
              <a:lumMod val="95000"/>
            </a:schemeClr>
          </a:solidFill>
          <a:ln w="9525">
            <a:solidFill>
              <a:schemeClr val="tx1"/>
            </a:solidFill>
            <a:miter lim="800000"/>
            <a:headEnd/>
            <a:tailEnd/>
          </a:ln>
        </p:spPr>
        <p:txBody>
          <a:bodyPr wrap="square">
            <a:spAutoFit/>
          </a:bodyPr>
          <a:lstStyle/>
          <a:p>
            <a:pPr algn="ctr"/>
            <a:r>
              <a:rPr lang="en-US" sz="2400" b="1" dirty="0">
                <a:solidFill>
                  <a:srgbClr val="FF0000"/>
                </a:solidFill>
              </a:rPr>
              <a:t>Can you see the difference? Which way do you choose to go?</a:t>
            </a:r>
            <a:endParaRPr lang="en-IN"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2E7FE3-BD39-420D-831D-89997CF7B73A}"/>
              </a:ext>
            </a:extLst>
          </p:cNvPr>
          <p:cNvSpPr>
            <a:spLocks noGrp="1"/>
          </p:cNvSpPr>
          <p:nvPr>
            <p:ph sz="half" idx="1"/>
          </p:nvPr>
        </p:nvSpPr>
        <p:spPr>
          <a:xfrm>
            <a:off x="1" y="953677"/>
            <a:ext cx="6007100" cy="5599523"/>
          </a:xfrm>
        </p:spPr>
        <p:txBody>
          <a:bodyPr/>
          <a:lstStyle/>
          <a:p>
            <a:pPr marL="0" indent="0">
              <a:buNone/>
            </a:pPr>
            <a:r>
              <a:rPr lang="en-US" dirty="0"/>
              <a:t>Topper doesn’t share learning with classmates</a:t>
            </a:r>
          </a:p>
          <a:p>
            <a:pPr marL="0" indent="0">
              <a:buNone/>
            </a:pPr>
            <a:endParaRPr lang="en-US" dirty="0"/>
          </a:p>
          <a:p>
            <a:pPr marL="0" indent="0">
              <a:buNone/>
            </a:pPr>
            <a:r>
              <a:rPr lang="en-US" dirty="0"/>
              <a:t>Learns remaining 10% from outside sources and does not share the sources with others</a:t>
            </a:r>
          </a:p>
          <a:p>
            <a:pPr marL="0" indent="0">
              <a:buNone/>
            </a:pPr>
            <a:endParaRPr lang="en-US" dirty="0"/>
          </a:p>
          <a:p>
            <a:pPr marL="0" indent="0">
              <a:buNone/>
            </a:pPr>
            <a:endParaRPr lang="en-US" sz="2000" dirty="0"/>
          </a:p>
          <a:p>
            <a:pPr marL="0" indent="0">
              <a:buNone/>
            </a:pPr>
            <a:r>
              <a:rPr lang="en-US" dirty="0"/>
              <a:t>Environment of comparison, fear (of failure, of each other…) – </a:t>
            </a:r>
            <a:r>
              <a:rPr lang="en-IN" dirty="0"/>
              <a:t>pulling each other down</a:t>
            </a:r>
          </a:p>
        </p:txBody>
      </p:sp>
      <p:sp>
        <p:nvSpPr>
          <p:cNvPr id="7" name="Content Placeholder 6">
            <a:extLst>
              <a:ext uri="{FF2B5EF4-FFF2-40B4-BE49-F238E27FC236}">
                <a16:creationId xmlns:a16="http://schemas.microsoft.com/office/drawing/2014/main" id="{8F6F0BD3-A942-40B6-874B-AC1156FA8B1C}"/>
              </a:ext>
            </a:extLst>
          </p:cNvPr>
          <p:cNvSpPr>
            <a:spLocks noGrp="1"/>
          </p:cNvSpPr>
          <p:nvPr>
            <p:ph sz="half" idx="2"/>
          </p:nvPr>
        </p:nvSpPr>
        <p:spPr>
          <a:xfrm>
            <a:off x="6210299" y="953677"/>
            <a:ext cx="5981700" cy="5599523"/>
          </a:xfrm>
        </p:spPr>
        <p:txBody>
          <a:bodyPr/>
          <a:lstStyle/>
          <a:p>
            <a:pPr marL="0" indent="0">
              <a:buNone/>
            </a:pPr>
            <a:r>
              <a:rPr lang="en-US" dirty="0"/>
              <a:t>Topper shares learning freely with classmates</a:t>
            </a:r>
          </a:p>
          <a:p>
            <a:pPr marL="0" indent="0">
              <a:buNone/>
            </a:pPr>
            <a:endParaRPr lang="en-US" dirty="0"/>
          </a:p>
          <a:p>
            <a:pPr marL="0" indent="0">
              <a:buNone/>
            </a:pPr>
            <a:r>
              <a:rPr lang="en-US" dirty="0"/>
              <a:t>Learns remaining 10% from classmates and outside sources, shares sources with others</a:t>
            </a:r>
          </a:p>
          <a:p>
            <a:pPr marL="0" indent="0">
              <a:buNone/>
            </a:pPr>
            <a:endParaRPr lang="en-US" dirty="0"/>
          </a:p>
          <a:p>
            <a:pPr marL="0" indent="0">
              <a:buNone/>
            </a:pPr>
            <a:r>
              <a:rPr lang="en-US" dirty="0"/>
              <a:t>Environment of collective achievement, sharing and caring for each other – uplifting each other</a:t>
            </a:r>
            <a:endParaRPr lang="en-IN" dirty="0"/>
          </a:p>
        </p:txBody>
      </p:sp>
      <p:sp>
        <p:nvSpPr>
          <p:cNvPr id="6" name="Title 5">
            <a:extLst>
              <a:ext uri="{FF2B5EF4-FFF2-40B4-BE49-F238E27FC236}">
                <a16:creationId xmlns:a16="http://schemas.microsoft.com/office/drawing/2014/main" id="{50484492-D42C-44DA-A6DF-BA982D0885E0}"/>
              </a:ext>
            </a:extLst>
          </p:cNvPr>
          <p:cNvSpPr>
            <a:spLocks noGrp="1"/>
          </p:cNvSpPr>
          <p:nvPr>
            <p:ph type="title"/>
          </p:nvPr>
        </p:nvSpPr>
        <p:spPr/>
        <p:txBody>
          <a:bodyPr/>
          <a:lstStyle/>
          <a:p>
            <a:r>
              <a:rPr lang="en-US" dirty="0"/>
              <a:t>Classroom A – Competition Oriented</a:t>
            </a:r>
            <a:endParaRPr lang="en-IN" dirty="0"/>
          </a:p>
        </p:txBody>
      </p:sp>
      <p:sp>
        <p:nvSpPr>
          <p:cNvPr id="8" name="Content Placeholder 7">
            <a:extLst>
              <a:ext uri="{FF2B5EF4-FFF2-40B4-BE49-F238E27FC236}">
                <a16:creationId xmlns:a16="http://schemas.microsoft.com/office/drawing/2014/main" id="{0A4D4CCE-B60F-4D16-A072-E33573EA2463}"/>
              </a:ext>
            </a:extLst>
          </p:cNvPr>
          <p:cNvSpPr>
            <a:spLocks noGrp="1"/>
          </p:cNvSpPr>
          <p:nvPr>
            <p:ph sz="quarter" idx="10"/>
          </p:nvPr>
        </p:nvSpPr>
        <p:spPr/>
        <p:txBody>
          <a:bodyPr/>
          <a:lstStyle/>
          <a:p>
            <a:r>
              <a:rPr lang="en-US" dirty="0"/>
              <a:t>Classroom B – Excellence Oriented</a:t>
            </a:r>
            <a:endParaRPr lang="en-IN" dirty="0"/>
          </a:p>
        </p:txBody>
      </p:sp>
      <p:sp>
        <p:nvSpPr>
          <p:cNvPr id="10" name="TextBox 9">
            <a:extLst>
              <a:ext uri="{FF2B5EF4-FFF2-40B4-BE49-F238E27FC236}">
                <a16:creationId xmlns:a16="http://schemas.microsoft.com/office/drawing/2014/main" id="{6F2C3D31-CF21-470B-8408-1A7CA3393FEE}"/>
              </a:ext>
            </a:extLst>
          </p:cNvPr>
          <p:cNvSpPr txBox="1"/>
          <p:nvPr/>
        </p:nvSpPr>
        <p:spPr>
          <a:xfrm>
            <a:off x="0" y="489995"/>
            <a:ext cx="12191999" cy="430887"/>
          </a:xfrm>
          <a:prstGeom prst="rect">
            <a:avLst/>
          </a:prstGeom>
          <a:solidFill>
            <a:srgbClr val="FFC000"/>
          </a:solidFill>
        </p:spPr>
        <p:txBody>
          <a:bodyPr wrap="square">
            <a:spAutoFit/>
          </a:bodyPr>
          <a:lstStyle/>
          <a:p>
            <a:pPr algn="ctr"/>
            <a:r>
              <a:rPr lang="en-US" sz="2200" dirty="0"/>
              <a:t>Both classes have a topper scoring 90%. </a:t>
            </a:r>
          </a:p>
        </p:txBody>
      </p:sp>
      <p:grpSp>
        <p:nvGrpSpPr>
          <p:cNvPr id="13" name="Group 12">
            <a:extLst>
              <a:ext uri="{FF2B5EF4-FFF2-40B4-BE49-F238E27FC236}">
                <a16:creationId xmlns:a16="http://schemas.microsoft.com/office/drawing/2014/main" id="{22FC06C9-0339-4632-8C3A-A5697A7527F5}"/>
              </a:ext>
            </a:extLst>
          </p:cNvPr>
          <p:cNvGrpSpPr/>
          <p:nvPr/>
        </p:nvGrpSpPr>
        <p:grpSpPr>
          <a:xfrm>
            <a:off x="76199" y="4114800"/>
            <a:ext cx="12039600" cy="2400657"/>
            <a:chOff x="67039" y="4798874"/>
            <a:chExt cx="12039600" cy="2400657"/>
          </a:xfrm>
        </p:grpSpPr>
        <p:sp>
          <p:nvSpPr>
            <p:cNvPr id="11" name="Rectangle 10">
              <a:extLst>
                <a:ext uri="{FF2B5EF4-FFF2-40B4-BE49-F238E27FC236}">
                  <a16:creationId xmlns:a16="http://schemas.microsoft.com/office/drawing/2014/main" id="{CFAA8340-7BAA-4B0D-8AE1-E2616527D96D}"/>
                </a:ext>
              </a:extLst>
            </p:cNvPr>
            <p:cNvSpPr>
              <a:spLocks noChangeArrowheads="1"/>
            </p:cNvSpPr>
            <p:nvPr/>
          </p:nvSpPr>
          <p:spPr bwMode="auto">
            <a:xfrm>
              <a:off x="67039" y="4798874"/>
              <a:ext cx="12039600" cy="2400657"/>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In which class will more students be developed?</a:t>
              </a:r>
            </a:p>
            <a:p>
              <a:pPr algn="ctr">
                <a:buFont typeface="Symbol" panose="05050102010706020507" pitchFamily="18" charset="2"/>
                <a:buNone/>
                <a:defRPr/>
              </a:pPr>
              <a:endParaRPr lang="en-US" altLang="en-US" sz="600" dirty="0">
                <a:solidFill>
                  <a:prstClr val="white"/>
                </a:solidFill>
              </a:endParaRPr>
            </a:p>
            <a:p>
              <a:pPr algn="ctr">
                <a:buFont typeface="Symbol" panose="05050102010706020507" pitchFamily="18" charset="2"/>
                <a:buNone/>
                <a:defRPr/>
              </a:pPr>
              <a:r>
                <a:rPr lang="en-US" altLang="en-US" dirty="0">
                  <a:solidFill>
                    <a:prstClr val="white"/>
                  </a:solidFill>
                </a:rPr>
                <a:t>In which class will students feel it easy to study?</a:t>
              </a:r>
            </a:p>
            <a:p>
              <a:pPr algn="ctr">
                <a:buFont typeface="Symbol" panose="05050102010706020507" pitchFamily="18" charset="2"/>
                <a:buNone/>
                <a:defRPr/>
              </a:pPr>
              <a:endParaRPr lang="en-US" altLang="en-US" sz="600" dirty="0">
                <a:solidFill>
                  <a:prstClr val="white"/>
                </a:solidFill>
              </a:endParaRPr>
            </a:p>
            <a:p>
              <a:pPr algn="ctr">
                <a:buFont typeface="Symbol" panose="05050102010706020507" pitchFamily="18" charset="2"/>
                <a:buNone/>
                <a:defRPr/>
              </a:pPr>
              <a:r>
                <a:rPr lang="en-US" altLang="en-US" dirty="0">
                  <a:solidFill>
                    <a:prstClr val="white"/>
                  </a:solidFill>
                </a:rPr>
                <a:t>In which class will the teacher feel comfortable?</a:t>
              </a:r>
            </a:p>
            <a:p>
              <a:pPr algn="ctr">
                <a:buFont typeface="Symbol" panose="05050102010706020507" pitchFamily="18" charset="2"/>
                <a:buNone/>
                <a:defRPr/>
              </a:pPr>
              <a:r>
                <a:rPr lang="en-US" altLang="en-US" sz="600" dirty="0">
                  <a:solidFill>
                    <a:prstClr val="white"/>
                  </a:solidFill>
                </a:rPr>
                <a:t>I</a:t>
              </a:r>
            </a:p>
            <a:p>
              <a:pPr algn="ctr">
                <a:buFont typeface="Symbol" panose="05050102010706020507" pitchFamily="18" charset="2"/>
                <a:buNone/>
                <a:defRPr/>
              </a:pPr>
              <a:r>
                <a:rPr lang="en-US" altLang="en-US" dirty="0">
                  <a:solidFill>
                    <a:prstClr val="white"/>
                  </a:solidFill>
                </a:rPr>
                <a:t>In which class would parents like to send their children?</a:t>
              </a:r>
            </a:p>
            <a:p>
              <a:pPr algn="ctr">
                <a:buFont typeface="Symbol" panose="05050102010706020507" pitchFamily="18" charset="2"/>
                <a:buNone/>
                <a:defRPr/>
              </a:pPr>
              <a:r>
                <a:rPr lang="en-US" altLang="en-US" dirty="0">
                  <a:solidFill>
                    <a:prstClr val="white"/>
                  </a:solidFill>
                </a:rPr>
                <a:t>Which class students will think for the society, for nature?</a:t>
              </a:r>
            </a:p>
            <a:p>
              <a:pPr algn="ctr">
                <a:buFont typeface="Symbol" panose="05050102010706020507" pitchFamily="18" charset="2"/>
                <a:buNone/>
                <a:defRPr/>
              </a:pPr>
              <a:r>
                <a:rPr lang="en-US" altLang="en-US" dirty="0">
                  <a:solidFill>
                    <a:prstClr val="white"/>
                  </a:solidFill>
                </a:rPr>
                <a:t>Which class will produce better human beings?</a:t>
              </a:r>
            </a:p>
            <a:p>
              <a:pPr algn="ctr">
                <a:buFont typeface="Symbol" panose="05050102010706020507" pitchFamily="18" charset="2"/>
                <a:buNone/>
                <a:defRPr/>
              </a:pPr>
              <a:endParaRPr lang="en-US" altLang="en-US" sz="600" dirty="0">
                <a:solidFill>
                  <a:prstClr val="white"/>
                </a:solidFill>
              </a:endParaRPr>
            </a:p>
            <a:p>
              <a:pPr algn="ctr">
                <a:buFont typeface="Symbol" panose="05050102010706020507" pitchFamily="18" charset="2"/>
                <a:buNone/>
                <a:defRPr/>
              </a:pPr>
              <a:r>
                <a:rPr lang="en-US" altLang="en-US" b="1" dirty="0">
                  <a:solidFill>
                    <a:prstClr val="white"/>
                  </a:solidFill>
                </a:rPr>
                <a:t>What kind of class do want this class to be A or B?</a:t>
              </a:r>
            </a:p>
          </p:txBody>
        </p:sp>
        <p:pic>
          <p:nvPicPr>
            <p:cNvPr id="12" name="Picture 4">
              <a:extLst>
                <a:ext uri="{FF2B5EF4-FFF2-40B4-BE49-F238E27FC236}">
                  <a16:creationId xmlns:a16="http://schemas.microsoft.com/office/drawing/2014/main" id="{90B98441-500F-4009-A71A-6433D0220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0972800" y="5364573"/>
              <a:ext cx="1050925" cy="1079500"/>
            </a:xfrm>
            <a:prstGeom prst="rect">
              <a:avLst/>
            </a:prstGeom>
            <a:solidFill>
              <a:schemeClr val="bg1"/>
            </a:solidFill>
            <a:ln>
              <a:noFill/>
            </a:ln>
          </p:spPr>
        </p:pic>
      </p:grpSp>
    </p:spTree>
    <p:extLst>
      <p:ext uri="{BB962C8B-B14F-4D97-AF65-F5344CB8AC3E}">
        <p14:creationId xmlns:p14="http://schemas.microsoft.com/office/powerpoint/2010/main" val="30235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895CABB-5A08-4873-90E4-3023469E92C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Self Reflection</a:t>
            </a:r>
            <a:endParaRPr lang="en-US" altLang="en-US"/>
          </a:p>
        </p:txBody>
      </p:sp>
      <p:sp>
        <p:nvSpPr>
          <p:cNvPr id="17411" name="Text Placeholder 2">
            <a:extLst>
              <a:ext uri="{FF2B5EF4-FFF2-40B4-BE49-F238E27FC236}">
                <a16:creationId xmlns:a16="http://schemas.microsoft.com/office/drawing/2014/main" id="{2602EF81-43BD-4894-915C-F55EBAC7ED4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r>
              <a:rPr altLang="en-US" dirty="0"/>
              <a:t>You want to be excellent or to be special, different from the other?</a:t>
            </a:r>
          </a:p>
          <a:p>
            <a:pPr defTabSz="1085633"/>
            <a:endParaRPr altLang="en-US" dirty="0"/>
          </a:p>
          <a:p>
            <a:pPr defTabSz="1085633"/>
            <a:r>
              <a:rPr altLang="en-US" dirty="0"/>
              <a:t>The other wants to be excellent or the other wants to be special?</a:t>
            </a:r>
          </a:p>
          <a:p>
            <a:pPr defTabSz="1085633"/>
            <a:endParaRPr altLang="en-US" dirty="0"/>
          </a:p>
          <a:p>
            <a:pPr defTabSz="1085633"/>
            <a:r>
              <a:rPr altLang="en-US" dirty="0"/>
              <a:t>You want to jointly make effort for excellence or to compete to be special ?</a:t>
            </a:r>
          </a:p>
          <a:p>
            <a:pPr defTabSz="1085633"/>
            <a:endParaRPr altLang="en-US" dirty="0"/>
          </a:p>
          <a:p>
            <a:pPr defTabSz="1085633"/>
            <a:r>
              <a:rPr altLang="en-US" dirty="0"/>
              <a:t>Which feelings are essential for teamwork to take place?</a:t>
            </a:r>
          </a:p>
          <a:p>
            <a:pPr defTabSz="1085633"/>
            <a:endParaRPr altLang="en-US" dirty="0"/>
          </a:p>
          <a:p>
            <a:pPr defTabSz="1085633"/>
            <a:r>
              <a:rPr altLang="en-US" dirty="0"/>
              <a:t>Which feelings are essential for taking help in understanding from others?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F382C6F9-F0D0-4728-9DF2-20FC425EAC1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Competition and Collaboration/Cooperation</a:t>
            </a:r>
            <a:endParaRPr lang="en-US" altLang="en-US"/>
          </a:p>
        </p:txBody>
      </p:sp>
      <p:sp>
        <p:nvSpPr>
          <p:cNvPr id="17411" name="Content Placeholder 2">
            <a:extLst>
              <a:ext uri="{FF2B5EF4-FFF2-40B4-BE49-F238E27FC236}">
                <a16:creationId xmlns:a16="http://schemas.microsoft.com/office/drawing/2014/main" id="{18B590B4-D19F-4FE1-867C-DBE1A49D4676}"/>
              </a:ext>
            </a:extLst>
          </p:cNvPr>
          <p:cNvSpPr>
            <a:spLocks noGrp="1" noChangeArrowheads="1"/>
          </p:cNvSpPr>
          <p:nvPr>
            <p:ph type="body" sz="quarter" idx="13"/>
          </p:nvPr>
        </p:nvSpPr>
        <p:spPr bwMode="auto"/>
        <p:txBody>
          <a:bodyPr vert="horz" wrap="square" numCol="1" anchor="t" anchorCtr="0" compatLnSpc="1">
            <a:prstTxWarp prst="textNoShape">
              <a:avLst/>
            </a:prstTxWarp>
            <a:normAutofit/>
          </a:bodyPr>
          <a:lstStyle/>
          <a:p>
            <a:pPr marL="0" indent="0">
              <a:buNone/>
              <a:defRPr/>
            </a:pPr>
            <a:r>
              <a:rPr lang="en-CA" altLang="en-US" b="1" dirty="0">
                <a:solidFill>
                  <a:srgbClr val="FF0000"/>
                </a:solidFill>
              </a:rPr>
              <a:t>Adverse impact of feeling of Competition</a:t>
            </a:r>
            <a:r>
              <a:rPr lang="en-CA" altLang="en-US" dirty="0">
                <a:solidFill>
                  <a:srgbClr val="FF0000"/>
                </a:solidFill>
              </a:rPr>
              <a:t>:</a:t>
            </a:r>
            <a:endParaRPr altLang="en-US" dirty="0">
              <a:solidFill>
                <a:srgbClr val="FF0000"/>
              </a:solidFill>
            </a:endParaRPr>
          </a:p>
          <a:p>
            <a:pPr marL="544107" lvl="1" indent="-272054">
              <a:buFont typeface="Arial" panose="020B0604020202020204" pitchFamily="34" charset="0"/>
              <a:buChar char="•"/>
              <a:defRPr/>
            </a:pPr>
            <a:r>
              <a:rPr lang="en-CA" altLang="en-US" sz="2200" dirty="0"/>
              <a:t>On our own sense of fulfillment</a:t>
            </a:r>
            <a:endParaRPr altLang="en-US" sz="2200" dirty="0"/>
          </a:p>
          <a:p>
            <a:pPr marL="544107" lvl="1" indent="-272054">
              <a:buFont typeface="Arial" panose="020B0604020202020204" pitchFamily="34" charset="0"/>
              <a:buChar char="•"/>
              <a:defRPr/>
            </a:pPr>
            <a:r>
              <a:rPr lang="en-CA" altLang="en-US" sz="2200" dirty="0"/>
              <a:t>On other human beings with whom we are interacting</a:t>
            </a:r>
            <a:endParaRPr altLang="en-US" sz="2200" dirty="0"/>
          </a:p>
          <a:p>
            <a:pPr marL="544107" lvl="1" indent="-272054">
              <a:buFont typeface="Arial" panose="020B0604020202020204" pitchFamily="34" charset="0"/>
              <a:buChar char="•"/>
              <a:defRPr/>
            </a:pPr>
            <a:r>
              <a:rPr lang="en-CA" altLang="en-US" sz="2200" dirty="0"/>
              <a:t>On the society and nature</a:t>
            </a:r>
            <a:endParaRPr altLang="en-US" sz="2200" dirty="0"/>
          </a:p>
          <a:p>
            <a:pPr marL="544107" lvl="1" indent="-272054">
              <a:buFont typeface="Arial" panose="020B0604020202020204" pitchFamily="34" charset="0"/>
              <a:buChar char="•"/>
              <a:defRPr/>
            </a:pPr>
            <a:r>
              <a:rPr lang="en-CA" altLang="en-US" sz="2200" dirty="0"/>
              <a:t>We feel unhappy, whenever we have a feeling of competition within</a:t>
            </a:r>
            <a:endParaRPr altLang="en-US" sz="2200" dirty="0"/>
          </a:p>
          <a:p>
            <a:pPr marL="544107" lvl="1" indent="-272054">
              <a:buFont typeface="Arial" panose="020B0604020202020204" pitchFamily="34" charset="0"/>
              <a:buChar char="•"/>
              <a:defRPr/>
            </a:pPr>
            <a:r>
              <a:rPr lang="en-CA" altLang="en-US" sz="2200" dirty="0"/>
              <a:t>Hinders the growth of others and makes them unhappy</a:t>
            </a:r>
            <a:endParaRPr altLang="en-US" sz="2200" dirty="0"/>
          </a:p>
          <a:p>
            <a:pPr marL="544107" lvl="1" indent="-272054">
              <a:buFont typeface="Arial" panose="020B0604020202020204" pitchFamily="34" charset="0"/>
              <a:buChar char="•"/>
              <a:defRPr/>
            </a:pPr>
            <a:r>
              <a:rPr lang="en-CA" altLang="en-US" sz="2200" dirty="0"/>
              <a:t>Promotes struggle, war </a:t>
            </a:r>
            <a:r>
              <a:rPr lang="en-CA" altLang="en-US" sz="2200" dirty="0" err="1"/>
              <a:t>etc</a:t>
            </a:r>
            <a:r>
              <a:rPr lang="en-CA" altLang="en-US" sz="2200" dirty="0"/>
              <a:t> in the society</a:t>
            </a:r>
            <a:endParaRPr altLang="en-US" sz="2200" dirty="0"/>
          </a:p>
          <a:p>
            <a:pPr marL="544107" lvl="1" indent="-272054">
              <a:buFont typeface="Arial" panose="020B0604020202020204" pitchFamily="34" charset="0"/>
              <a:buChar char="•"/>
              <a:defRPr/>
            </a:pPr>
            <a:r>
              <a:rPr lang="en-CA" altLang="en-US" sz="2200" dirty="0"/>
              <a:t>Over-consumption and therefore exploitation of natural resources</a:t>
            </a:r>
          </a:p>
          <a:p>
            <a:pPr marL="544107" lvl="1" indent="-272054">
              <a:buFont typeface="Arial" panose="020B0604020202020204" pitchFamily="34" charset="0"/>
              <a:buChar char="•"/>
              <a:defRPr/>
            </a:pPr>
            <a:r>
              <a:rPr lang="en-CA" altLang="en-US" sz="2200" dirty="0"/>
              <a:t>Has piece-meal approach</a:t>
            </a:r>
          </a:p>
          <a:p>
            <a:pPr marL="86907" indent="0">
              <a:buNone/>
              <a:defRPr/>
            </a:pPr>
            <a:endParaRPr lang="en-IN" altLang="en-US" dirty="0">
              <a:solidFill>
                <a:srgbClr val="0000FF"/>
              </a:solidFill>
            </a:endParaRPr>
          </a:p>
          <a:p>
            <a:pPr marL="86907" indent="0">
              <a:buNone/>
              <a:defRPr/>
            </a:pPr>
            <a:r>
              <a:rPr lang="en-US" altLang="en-US" b="1" dirty="0">
                <a:solidFill>
                  <a:srgbClr val="0000FF"/>
                </a:solidFill>
              </a:rPr>
              <a:t>Collaboration/Cooperation</a:t>
            </a:r>
          </a:p>
          <a:p>
            <a:pPr marL="568667" lvl="1" indent="-340067">
              <a:buFont typeface="Arial" panose="020B0604020202020204" pitchFamily="34" charset="0"/>
              <a:buChar char="•"/>
              <a:defRPr/>
            </a:pPr>
            <a:r>
              <a:rPr lang="en-US" sz="2200" dirty="0"/>
              <a:t>When we feel related to each other, we cooperate</a:t>
            </a:r>
          </a:p>
          <a:p>
            <a:pPr marL="568667" lvl="1" indent="-340067">
              <a:buFont typeface="Arial" panose="020B0604020202020204" pitchFamily="34" charset="0"/>
              <a:buChar char="•"/>
              <a:defRPr/>
            </a:pPr>
            <a:r>
              <a:rPr lang="en-US" sz="2200" dirty="0"/>
              <a:t>Our natural acceptance is for relationship and cooperation</a:t>
            </a:r>
          </a:p>
        </p:txBody>
      </p:sp>
      <p:pic>
        <p:nvPicPr>
          <p:cNvPr id="6" name="Picture 4">
            <a:extLst>
              <a:ext uri="{FF2B5EF4-FFF2-40B4-BE49-F238E27FC236}">
                <a16:creationId xmlns:a16="http://schemas.microsoft.com/office/drawing/2014/main" id="{E1A0CC5B-3C08-4A51-80BA-790657022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864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A35CBAE-F4B3-4BB8-918D-B6CE68B6AC4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Gratitude </a:t>
            </a:r>
            <a:r>
              <a:rPr lang="en-US" altLang="en-US" sz="2800">
                <a:latin typeface="Kruti Dev 010" pitchFamily="2" charset="0"/>
              </a:rPr>
              <a:t>¼d`rKrk½</a:t>
            </a:r>
            <a:r>
              <a:rPr lang="en-US" altLang="en-US" i="1"/>
              <a:t>				</a:t>
            </a:r>
            <a:endParaRPr lang="en-US" altLang="en-US" sz="2800">
              <a:latin typeface="Kruti Dev 010" pitchFamily="2" charset="0"/>
            </a:endParaRPr>
          </a:p>
        </p:txBody>
      </p:sp>
      <p:sp>
        <p:nvSpPr>
          <p:cNvPr id="11267" name="Content Placeholder 3">
            <a:extLst>
              <a:ext uri="{FF2B5EF4-FFF2-40B4-BE49-F238E27FC236}">
                <a16:creationId xmlns:a16="http://schemas.microsoft.com/office/drawing/2014/main" id="{2753787C-6955-43EF-8B04-9D4EA14D89E2}"/>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panose="020B0604020202020204" pitchFamily="34" charset="0"/>
              <a:buNone/>
            </a:pPr>
            <a:r>
              <a:rPr altLang="en-US" dirty="0"/>
              <a:t>Feeling for those who have worked for my excellence</a:t>
            </a:r>
          </a:p>
          <a:p>
            <a:pPr>
              <a:buFont typeface="Arial" panose="020B0604020202020204" pitchFamily="34" charset="0"/>
              <a:buNone/>
            </a:pPr>
            <a:r>
              <a:rPr altLang="en-US" sz="3000" b="1" dirty="0" err="1">
                <a:solidFill>
                  <a:srgbClr val="1E00AA"/>
                </a:solidFill>
                <a:latin typeface="Kruti Dev 010" pitchFamily="2" charset="0"/>
              </a:rPr>
              <a:t>ftUgksaus</a:t>
            </a:r>
            <a:r>
              <a:rPr altLang="en-US" sz="3000" b="1" dirty="0">
                <a:solidFill>
                  <a:srgbClr val="1E00AA"/>
                </a:solidFill>
                <a:latin typeface="Kruti Dev 010" pitchFamily="2" charset="0"/>
              </a:rPr>
              <a:t> </a:t>
            </a:r>
            <a:r>
              <a:rPr altLang="en-US" sz="3000" b="1" dirty="0" err="1">
                <a:solidFill>
                  <a:srgbClr val="1E00AA"/>
                </a:solidFill>
                <a:latin typeface="Kruti Dev 010" pitchFamily="2" charset="0"/>
              </a:rPr>
              <a:t>esjh</a:t>
            </a:r>
            <a:r>
              <a:rPr altLang="en-US" sz="3000" b="1" dirty="0">
                <a:solidFill>
                  <a:srgbClr val="1E00AA"/>
                </a:solidFill>
                <a:latin typeface="Kruti Dev 010" pitchFamily="2" charset="0"/>
              </a:rPr>
              <a:t> </a:t>
            </a:r>
            <a:r>
              <a:rPr altLang="en-US" sz="3000" b="1" dirty="0" err="1">
                <a:solidFill>
                  <a:srgbClr val="1E00AA"/>
                </a:solidFill>
                <a:latin typeface="Kruti Dev 010" pitchFamily="2" charset="0"/>
              </a:rPr>
              <a:t>Js’Brk</a:t>
            </a:r>
            <a:r>
              <a:rPr altLang="en-US" sz="3000" b="1" dirty="0">
                <a:solidFill>
                  <a:srgbClr val="1E00AA"/>
                </a:solidFill>
                <a:latin typeface="Kruti Dev 010" pitchFamily="2" charset="0"/>
              </a:rPr>
              <a:t> ds </a:t>
            </a:r>
            <a:r>
              <a:rPr altLang="en-US" sz="3000" b="1" dirty="0" err="1">
                <a:solidFill>
                  <a:srgbClr val="1E00AA"/>
                </a:solidFill>
                <a:latin typeface="Kruti Dev 010" pitchFamily="2" charset="0"/>
              </a:rPr>
              <a:t>fy</a:t>
            </a:r>
            <a:r>
              <a:rPr altLang="en-US" sz="3000" b="1" dirty="0">
                <a:solidFill>
                  <a:srgbClr val="1E00AA"/>
                </a:solidFill>
                <a:latin typeface="Kruti Dev 010" pitchFamily="2" charset="0"/>
              </a:rPr>
              <a:t>, </a:t>
            </a:r>
            <a:r>
              <a:rPr altLang="en-US" sz="3000" b="1" dirty="0" err="1">
                <a:solidFill>
                  <a:srgbClr val="1E00AA"/>
                </a:solidFill>
                <a:latin typeface="Kruti Dev 010" pitchFamily="2" charset="0"/>
              </a:rPr>
              <a:t>iz;kl</a:t>
            </a:r>
            <a:r>
              <a:rPr altLang="en-US" sz="3000" b="1" dirty="0">
                <a:solidFill>
                  <a:srgbClr val="1E00AA"/>
                </a:solidFill>
                <a:latin typeface="Kruti Dev 010" pitchFamily="2" charset="0"/>
              </a:rPr>
              <a:t> </a:t>
            </a:r>
            <a:r>
              <a:rPr altLang="en-US" sz="3000" b="1" dirty="0" err="1">
                <a:solidFill>
                  <a:srgbClr val="1E00AA"/>
                </a:solidFill>
                <a:latin typeface="Kruti Dev 010" pitchFamily="2" charset="0"/>
              </a:rPr>
              <a:t>fd;k</a:t>
            </a:r>
            <a:r>
              <a:rPr altLang="en-US" sz="3000" b="1" dirty="0">
                <a:solidFill>
                  <a:srgbClr val="1E00AA"/>
                </a:solidFill>
                <a:latin typeface="Kruti Dev 010" pitchFamily="2" charset="0"/>
              </a:rPr>
              <a:t> </a:t>
            </a:r>
            <a:r>
              <a:rPr altLang="en-US" sz="3000" b="1" dirty="0" err="1">
                <a:solidFill>
                  <a:srgbClr val="1E00AA"/>
                </a:solidFill>
                <a:latin typeface="Kruti Dev 010" pitchFamily="2" charset="0"/>
              </a:rPr>
              <a:t>gS</a:t>
            </a:r>
            <a:r>
              <a:rPr altLang="en-US" sz="3000" b="1" dirty="0">
                <a:solidFill>
                  <a:srgbClr val="1E00AA"/>
                </a:solidFill>
                <a:latin typeface="Kruti Dev 010" pitchFamily="2" charset="0"/>
              </a:rPr>
              <a:t>] muds </a:t>
            </a:r>
            <a:r>
              <a:rPr altLang="en-US" sz="3000" b="1" dirty="0" err="1">
                <a:solidFill>
                  <a:srgbClr val="1E00AA"/>
                </a:solidFill>
                <a:latin typeface="Kruti Dev 010" pitchFamily="2" charset="0"/>
              </a:rPr>
              <a:t>izfr</a:t>
            </a:r>
            <a:r>
              <a:rPr altLang="en-US" sz="3000" b="1" dirty="0">
                <a:solidFill>
                  <a:srgbClr val="1E00AA"/>
                </a:solidFill>
                <a:latin typeface="Kruti Dev 010" pitchFamily="2" charset="0"/>
              </a:rPr>
              <a:t> </a:t>
            </a:r>
            <a:r>
              <a:rPr altLang="en-US" sz="3000" b="1" dirty="0" err="1">
                <a:solidFill>
                  <a:srgbClr val="1E00AA"/>
                </a:solidFill>
                <a:latin typeface="Kruti Dev 010" pitchFamily="2" charset="0"/>
              </a:rPr>
              <a:t>HkkoA</a:t>
            </a:r>
            <a:endParaRPr altLang="en-US" sz="3000" b="1" dirty="0">
              <a:solidFill>
                <a:srgbClr val="1E00AA"/>
              </a:solidFill>
              <a:latin typeface="Kruti Dev 010" pitchFamily="2" charset="0"/>
            </a:endParaRPr>
          </a:p>
          <a:p>
            <a:pPr>
              <a:buFont typeface="Arial" panose="020B0604020202020204" pitchFamily="34" charset="0"/>
              <a:buNone/>
            </a:pPr>
            <a:endParaRPr altLang="en-US" dirty="0"/>
          </a:p>
          <a:p>
            <a:pPr>
              <a:buFont typeface="Arial" panose="020B0604020202020204" pitchFamily="34" charset="0"/>
              <a:buNone/>
            </a:pPr>
            <a:r>
              <a:rPr altLang="en-US" dirty="0"/>
              <a:t>I can see that the other has a feeling of care, affection, trust.. in behavior with me. I can also see that the other</a:t>
            </a:r>
          </a:p>
          <a:p>
            <a:pPr>
              <a:buFont typeface="Arial" panose="020B0604020202020204" pitchFamily="34" charset="0"/>
              <a:buNone/>
            </a:pPr>
            <a:endParaRPr altLang="en-US" dirty="0"/>
          </a:p>
          <a:p>
            <a:pPr marL="685800" lvl="1" indent="-457200">
              <a:buFont typeface="Arial" panose="020B0604020202020204" pitchFamily="34" charset="0"/>
              <a:buAutoNum type="alphaLcParenR"/>
            </a:pPr>
            <a:r>
              <a:rPr altLang="en-US" sz="2200" dirty="0"/>
              <a:t>has helped me in developing right understanding &amp; right feeling in me</a:t>
            </a:r>
          </a:p>
          <a:p>
            <a:pPr marL="685800" lvl="1" indent="-457200">
              <a:buFont typeface="Arial" panose="020B0604020202020204" pitchFamily="34" charset="0"/>
              <a:buAutoNum type="alphaLcParenR"/>
            </a:pPr>
            <a:r>
              <a:rPr altLang="en-US" sz="2200" dirty="0"/>
              <a:t>has provided me with the necessary physical facility</a:t>
            </a:r>
          </a:p>
          <a:p>
            <a:pPr>
              <a:buFont typeface="Arial" panose="020B0604020202020204" pitchFamily="34" charset="0"/>
              <a:buNone/>
            </a:pPr>
            <a:endParaRPr altLang="en-US" dirty="0"/>
          </a:p>
          <a:p>
            <a:pPr>
              <a:buFont typeface="Arial" panose="020B0604020202020204" pitchFamily="34" charset="0"/>
              <a:buNone/>
            </a:pPr>
            <a:endParaRPr altLang="en-US" dirty="0"/>
          </a:p>
          <a:p>
            <a:pPr>
              <a:buFont typeface="Arial" panose="020B0604020202020204" pitchFamily="34" charset="0"/>
              <a:buNone/>
            </a:pPr>
            <a:endParaRPr altLang="en-US" dirty="0"/>
          </a:p>
        </p:txBody>
      </p:sp>
      <p:sp>
        <p:nvSpPr>
          <p:cNvPr id="2" name="TextBox 1">
            <a:extLst>
              <a:ext uri="{FF2B5EF4-FFF2-40B4-BE49-F238E27FC236}">
                <a16:creationId xmlns:a16="http://schemas.microsoft.com/office/drawing/2014/main" id="{E711501E-2203-414D-8184-C986FFDE4C85}"/>
              </a:ext>
            </a:extLst>
          </p:cNvPr>
          <p:cNvSpPr txBox="1">
            <a:spLocks noChangeArrowheads="1"/>
          </p:cNvSpPr>
          <p:nvPr/>
        </p:nvSpPr>
        <p:spPr bwMode="auto">
          <a:xfrm>
            <a:off x="508794" y="5867401"/>
            <a:ext cx="8497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1E00AA"/>
                </a:solidFill>
              </a:rPr>
              <a:t>GRATITUDE</a:t>
            </a:r>
            <a:r>
              <a:rPr lang="en-US" altLang="en-US" sz="2400">
                <a:solidFill>
                  <a:srgbClr val="1E00AA"/>
                </a:solidFill>
              </a:rPr>
              <a:t> is significant in the development of relationship.</a:t>
            </a:r>
          </a:p>
          <a:p>
            <a:endParaRPr lang="en-I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796AACF-B987-4669-8413-6BECDDAD16A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a:t>Gratitude for all the Help we Receive</a:t>
            </a:r>
            <a:endParaRPr lang="en-US" altLang="en-US"/>
          </a:p>
        </p:txBody>
      </p:sp>
      <p:sp>
        <p:nvSpPr>
          <p:cNvPr id="3" name="Text Placeholder 2">
            <a:extLst>
              <a:ext uri="{FF2B5EF4-FFF2-40B4-BE49-F238E27FC236}">
                <a16:creationId xmlns:a16="http://schemas.microsoft.com/office/drawing/2014/main" id="{DF732688-4BAF-48E7-9920-C2D8182AA69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CA" altLang="en-US" dirty="0"/>
              <a:t>Let us </a:t>
            </a:r>
            <a:r>
              <a:rPr lang="en-CA" altLang="en-US" dirty="0">
                <a:solidFill>
                  <a:srgbClr val="0000FF"/>
                </a:solidFill>
              </a:rPr>
              <a:t>list down the help we are receiving </a:t>
            </a:r>
            <a:r>
              <a:rPr lang="en-CA" altLang="en-US" dirty="0"/>
              <a:t>from family, friends, teachers, society (related to food, shelter etc..) and nature</a:t>
            </a:r>
          </a:p>
          <a:p>
            <a:pPr marL="285750" indent="-285750">
              <a:buFont typeface="Arial" panose="020B0604020202020204" pitchFamily="34" charset="0"/>
              <a:buChar char="•"/>
              <a:defRPr/>
            </a:pPr>
            <a:r>
              <a:rPr lang="en-US" dirty="0"/>
              <a:t>Make a list of needs (e.g. food) that you are using throughout the day. </a:t>
            </a:r>
          </a:p>
          <a:p>
            <a:pPr marL="285750" indent="-285750">
              <a:buFont typeface="Arial" panose="020B0604020202020204" pitchFamily="34" charset="0"/>
              <a:buChar char="•"/>
              <a:defRPr/>
            </a:pPr>
            <a:r>
              <a:rPr lang="en-US" dirty="0"/>
              <a:t>See, the people and natural environment which are immediately responsible to fulfill this need (e.g. cook)</a:t>
            </a:r>
          </a:p>
          <a:p>
            <a:pPr marL="285750" indent="-285750">
              <a:buFont typeface="Arial" panose="020B0604020202020204" pitchFamily="34" charset="0"/>
              <a:buChar char="•"/>
              <a:defRPr/>
            </a:pPr>
            <a:r>
              <a:rPr lang="en-US" dirty="0"/>
              <a:t>In the next level, make the list of people who have helped in growing the food, processing it, transporting it to your place etc.</a:t>
            </a:r>
          </a:p>
          <a:p>
            <a:pPr marL="285750" indent="-285750">
              <a:buFont typeface="Arial" panose="020B0604020202020204" pitchFamily="34" charset="0"/>
              <a:buChar char="•"/>
              <a:defRPr/>
            </a:pPr>
            <a:r>
              <a:rPr lang="en-US" dirty="0"/>
              <a:t>A similar thread could be seen for the utensils in which we are eating, machines which are used for cooking, furniture on which we sit while eating, construction of the dining hall etc.</a:t>
            </a:r>
          </a:p>
          <a:p>
            <a:pPr marL="285750" indent="-285750">
              <a:buFont typeface="Arial" panose="020B0604020202020204" pitchFamily="34" charset="0"/>
              <a:buChar char="•"/>
              <a:defRPr/>
            </a:pPr>
            <a:endParaRPr lang="en-US" dirty="0">
              <a:solidFill>
                <a:srgbClr val="0000FF"/>
              </a:solidFill>
            </a:endParaRPr>
          </a:p>
          <a:p>
            <a:pPr marL="285750" indent="-285750">
              <a:buFont typeface="Arial" panose="020B0604020202020204" pitchFamily="34" charset="0"/>
              <a:buChar char="•"/>
              <a:defRPr/>
            </a:pPr>
            <a:r>
              <a:rPr lang="en-US" dirty="0">
                <a:solidFill>
                  <a:srgbClr val="0000FF"/>
                </a:solidFill>
              </a:rPr>
              <a:t>Can you count the total number of people who are directly or indirectly involved in ensuring just one meal for you?</a:t>
            </a:r>
          </a:p>
          <a:p>
            <a:pPr marL="285750" indent="-285750">
              <a:buFont typeface="Arial" panose="020B0604020202020204" pitchFamily="34" charset="0"/>
              <a:buChar char="•"/>
              <a:defRPr/>
            </a:pPr>
            <a:r>
              <a:rPr lang="en-US" dirty="0">
                <a:solidFill>
                  <a:srgbClr val="FF0000"/>
                </a:solidFill>
              </a:rPr>
              <a:t>Can money provide it</a:t>
            </a:r>
            <a:r>
              <a:rPr lang="en-US" dirty="0"/>
              <a:t>, if these people involved do not participate willingly in the process?</a:t>
            </a:r>
          </a:p>
          <a:p>
            <a:pPr>
              <a:defRPr/>
            </a:pPr>
            <a:endParaRPr lang="en-US" dirty="0"/>
          </a:p>
          <a:p>
            <a:pPr>
              <a:defRPr/>
            </a:pPr>
            <a:endParaRPr lang="en-US" dirty="0"/>
          </a:p>
          <a:p>
            <a:pPr marL="0" indent="0">
              <a:buNone/>
            </a:pPr>
            <a:endParaRPr lang="en-CA" altLang="en-US" dirty="0"/>
          </a:p>
          <a:p>
            <a:pPr marL="0" indent="0">
              <a:buNone/>
            </a:pPr>
            <a:endParaRPr lang="en-CA" altLang="en-US" dirty="0"/>
          </a:p>
        </p:txBody>
      </p:sp>
      <p:sp>
        <p:nvSpPr>
          <p:cNvPr id="8" name="Rounded Rectangle 7">
            <a:extLst>
              <a:ext uri="{FF2B5EF4-FFF2-40B4-BE49-F238E27FC236}">
                <a16:creationId xmlns:a16="http://schemas.microsoft.com/office/drawing/2014/main" id="{146D5CB9-70EA-4EDA-A1AF-BBE1C8008DF6}"/>
              </a:ext>
            </a:extLst>
          </p:cNvPr>
          <p:cNvSpPr/>
          <p:nvPr/>
        </p:nvSpPr>
        <p:spPr>
          <a:xfrm>
            <a:off x="0" y="4343400"/>
            <a:ext cx="11887200" cy="1317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975C07E-C9EB-41BD-8DF7-F983A1772CB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a:t>Gratitude for all the Help we Receive</a:t>
            </a:r>
            <a:endParaRPr lang="en-US" altLang="en-US"/>
          </a:p>
        </p:txBody>
      </p:sp>
      <p:sp>
        <p:nvSpPr>
          <p:cNvPr id="3" name="Text Placeholder 2">
            <a:extLst>
              <a:ext uri="{FF2B5EF4-FFF2-40B4-BE49-F238E27FC236}">
                <a16:creationId xmlns:a16="http://schemas.microsoft.com/office/drawing/2014/main" id="{E74A4FA9-4D96-4440-A718-12B85AA27864}"/>
              </a:ext>
            </a:extLst>
          </p:cNvPr>
          <p:cNvSpPr>
            <a:spLocks noGrp="1"/>
          </p:cNvSpPr>
          <p:nvPr>
            <p:ph type="body" sz="quarter" idx="13"/>
          </p:nvPr>
        </p:nvSpPr>
        <p:spPr/>
        <p:txBody>
          <a:bodyPr/>
          <a:lstStyle/>
          <a:p>
            <a:pPr marL="0" indent="0">
              <a:buNone/>
              <a:defRPr/>
            </a:pPr>
            <a:r>
              <a:rPr lang="en-CA" dirty="0"/>
              <a:t>So, now we can see that</a:t>
            </a:r>
          </a:p>
          <a:p>
            <a:pPr marL="0" indent="0">
              <a:buNone/>
              <a:defRPr/>
            </a:pPr>
            <a:r>
              <a:rPr lang="en-CA" dirty="0"/>
              <a:t> </a:t>
            </a:r>
          </a:p>
          <a:p>
            <a:pPr marL="0" indent="0">
              <a:buNone/>
              <a:defRPr/>
            </a:pPr>
            <a:r>
              <a:rPr lang="en-CA" dirty="0"/>
              <a:t>We are inherently related to all (human being as well as rest of nature) and interdependent upon them in the fulfillment our basic needs for</a:t>
            </a:r>
          </a:p>
          <a:p>
            <a:pPr lvl="1">
              <a:defRPr/>
            </a:pPr>
            <a:r>
              <a:rPr lang="en-IN" dirty="0"/>
              <a:t>Right Understanding</a:t>
            </a:r>
            <a:r>
              <a:rPr lang="en-CA" dirty="0"/>
              <a:t> </a:t>
            </a:r>
            <a:r>
              <a:rPr lang="hi-IN" dirty="0"/>
              <a:t>(सही समझ)</a:t>
            </a:r>
            <a:r>
              <a:rPr lang="en-CA" dirty="0"/>
              <a:t>, </a:t>
            </a:r>
          </a:p>
          <a:p>
            <a:pPr lvl="1">
              <a:defRPr/>
            </a:pPr>
            <a:r>
              <a:rPr lang="en-CA" dirty="0"/>
              <a:t>Right Feeling</a:t>
            </a:r>
            <a:r>
              <a:rPr lang="hi-IN" dirty="0"/>
              <a:t> (सही भाव)</a:t>
            </a:r>
            <a:r>
              <a:rPr lang="en-CA" dirty="0"/>
              <a:t>, </a:t>
            </a:r>
          </a:p>
          <a:p>
            <a:pPr lvl="1">
              <a:defRPr/>
            </a:pPr>
            <a:r>
              <a:rPr lang="en-IN" dirty="0"/>
              <a:t>Physical</a:t>
            </a:r>
            <a:r>
              <a:rPr lang="en-CA" dirty="0"/>
              <a:t> Facility </a:t>
            </a:r>
            <a:r>
              <a:rPr lang="hi-IN" dirty="0"/>
              <a:t>(सुविधा)</a:t>
            </a:r>
            <a:endParaRPr lang="en-CA" dirty="0"/>
          </a:p>
          <a:p>
            <a:pPr>
              <a:defRPr/>
            </a:pPr>
            <a:endParaRPr lang="en-CA" dirty="0"/>
          </a:p>
          <a:p>
            <a:pPr marL="0" indent="0">
              <a:buNone/>
              <a:defRPr/>
            </a:pP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A48B8C36-DD56-4D00-9CEA-7518DD96FD7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Reflection</a:t>
            </a:r>
            <a:endParaRPr lang="en-US" altLang="en-US" sz="2800">
              <a:latin typeface="Kruti Dev 010" pitchFamily="2" charset="0"/>
            </a:endParaRPr>
          </a:p>
        </p:txBody>
      </p:sp>
      <p:sp>
        <p:nvSpPr>
          <p:cNvPr id="9218" name="Content Placeholder 3">
            <a:extLst>
              <a:ext uri="{FF2B5EF4-FFF2-40B4-BE49-F238E27FC236}">
                <a16:creationId xmlns:a16="http://schemas.microsoft.com/office/drawing/2014/main" id="{5B7BEE5B-8EA3-472A-BCB8-7D2EB94919C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cs typeface="Arial" panose="020B0604020202020204" pitchFamily="34" charset="0"/>
              </a:rPr>
              <a:t>Check whether you have a feeling of gratitude for those who have made effort for you in your life…</a:t>
            </a:r>
          </a:p>
          <a:p>
            <a:pPr>
              <a:buFont typeface="Arial" panose="020B0604020202020204" pitchFamily="34" charset="0"/>
              <a:buNone/>
            </a:pPr>
            <a:endParaRPr lang="en-US" altLang="en-US">
              <a:cs typeface="Arial" panose="020B0604020202020204" pitchFamily="34" charset="0"/>
            </a:endParaRPr>
          </a:p>
        </p:txBody>
      </p:sp>
      <p:sp>
        <p:nvSpPr>
          <p:cNvPr id="2" name="TextBox 1">
            <a:extLst>
              <a:ext uri="{FF2B5EF4-FFF2-40B4-BE49-F238E27FC236}">
                <a16:creationId xmlns:a16="http://schemas.microsoft.com/office/drawing/2014/main" id="{4BEE8C7C-D279-47D6-987B-4F4417AC106B}"/>
              </a:ext>
            </a:extLst>
          </p:cNvPr>
          <p:cNvSpPr txBox="1"/>
          <p:nvPr/>
        </p:nvSpPr>
        <p:spPr>
          <a:xfrm>
            <a:off x="203995" y="1676400"/>
            <a:ext cx="10253663" cy="1631950"/>
          </a:xfrm>
          <a:prstGeom prst="rect">
            <a:avLst/>
          </a:prstGeom>
          <a:noFill/>
        </p:spPr>
        <p:txBody>
          <a:bodyPr>
            <a:spAutoFit/>
          </a:bodyPr>
          <a:lstStyle/>
          <a:p>
            <a:pPr marL="457200" indent="-457200">
              <a:buFont typeface="Arial" panose="020B0604020202020204" pitchFamily="34" charset="0"/>
              <a:buAutoNum type="arabicPeriod"/>
              <a:defRPr/>
            </a:pPr>
            <a:r>
              <a:rPr lang="en-US" sz="2000" dirty="0"/>
              <a:t>A. Are you able to appreciate both –”what has been done” as well as </a:t>
            </a:r>
          </a:p>
          <a:p>
            <a:pPr>
              <a:defRPr/>
            </a:pPr>
            <a:r>
              <a:rPr lang="en-US" sz="2000" dirty="0"/>
              <a:t>	“what has not been done” (the complete picture)?				           </a:t>
            </a:r>
          </a:p>
          <a:p>
            <a:pPr>
              <a:defRPr/>
            </a:pPr>
            <a:r>
              <a:rPr lang="en-US" sz="2000" dirty="0"/>
              <a:t>                                             or 						</a:t>
            </a:r>
          </a:p>
          <a:p>
            <a:pPr marL="457200" indent="-457200">
              <a:defRPr/>
            </a:pPr>
            <a:r>
              <a:rPr lang="en-US" sz="2000" dirty="0">
                <a:solidFill>
                  <a:srgbClr val="FF0000"/>
                </a:solidFill>
              </a:rPr>
              <a:t>	B. Are you mostly focused on “what has </a:t>
            </a:r>
            <a:r>
              <a:rPr lang="en-US" sz="2000" b="1" dirty="0">
                <a:solidFill>
                  <a:srgbClr val="FF0000"/>
                </a:solidFill>
              </a:rPr>
              <a:t>not</a:t>
            </a:r>
            <a:r>
              <a:rPr lang="en-US" sz="2000" dirty="0">
                <a:solidFill>
                  <a:srgbClr val="FF0000"/>
                </a:solidFill>
              </a:rPr>
              <a:t> been done”?</a:t>
            </a:r>
          </a:p>
          <a:p>
            <a:pPr>
              <a:defRPr/>
            </a:pPr>
            <a:endParaRPr lang="en-IN" sz="2000" dirty="0"/>
          </a:p>
        </p:txBody>
      </p:sp>
      <p:sp>
        <p:nvSpPr>
          <p:cNvPr id="3" name="TextBox 2">
            <a:extLst>
              <a:ext uri="{FF2B5EF4-FFF2-40B4-BE49-F238E27FC236}">
                <a16:creationId xmlns:a16="http://schemas.microsoft.com/office/drawing/2014/main" id="{A56D698B-8EC2-4793-9D0D-9605E9EDE7A9}"/>
              </a:ext>
            </a:extLst>
          </p:cNvPr>
          <p:cNvSpPr txBox="1">
            <a:spLocks noChangeArrowheads="1"/>
          </p:cNvSpPr>
          <p:nvPr/>
        </p:nvSpPr>
        <p:spPr bwMode="auto">
          <a:xfrm>
            <a:off x="203995" y="3201988"/>
            <a:ext cx="10768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AutoNum type="arabicPeriod" startAt="2"/>
            </a:pPr>
            <a:r>
              <a:rPr lang="en-US" altLang="en-US" sz="2000"/>
              <a:t>A. Do you have a feeling of gratitude for the other – continuous			</a:t>
            </a:r>
          </a:p>
          <a:p>
            <a:r>
              <a:rPr lang="en-US" altLang="en-US" sz="2000"/>
              <a:t>                                            or </a:t>
            </a:r>
          </a:p>
          <a:p>
            <a:pPr>
              <a:buFont typeface="Arial" panose="020B0604020202020204" pitchFamily="34" charset="0"/>
              <a:buNone/>
            </a:pPr>
            <a:r>
              <a:rPr lang="en-US" altLang="en-US" sz="2000"/>
              <a:t>	</a:t>
            </a:r>
            <a:r>
              <a:rPr lang="en-US" altLang="en-US" sz="2000">
                <a:solidFill>
                  <a:srgbClr val="FF0000"/>
                </a:solidFill>
              </a:rPr>
              <a:t>B. The feeling of gratitude comes and goes?</a:t>
            </a:r>
          </a:p>
        </p:txBody>
      </p:sp>
      <p:sp>
        <p:nvSpPr>
          <p:cNvPr id="4" name="TextBox 3">
            <a:extLst>
              <a:ext uri="{FF2B5EF4-FFF2-40B4-BE49-F238E27FC236}">
                <a16:creationId xmlns:a16="http://schemas.microsoft.com/office/drawing/2014/main" id="{FC47CDCC-CF0A-4C52-9FEA-430CD7A48742}"/>
              </a:ext>
            </a:extLst>
          </p:cNvPr>
          <p:cNvSpPr txBox="1"/>
          <p:nvPr/>
        </p:nvSpPr>
        <p:spPr>
          <a:xfrm>
            <a:off x="153195" y="4591050"/>
            <a:ext cx="10056813" cy="1631950"/>
          </a:xfrm>
          <a:prstGeom prst="rect">
            <a:avLst/>
          </a:prstGeom>
          <a:noFill/>
        </p:spPr>
        <p:txBody>
          <a:bodyPr>
            <a:spAutoFit/>
          </a:bodyPr>
          <a:lstStyle/>
          <a:p>
            <a:pPr marL="457200" indent="-457200">
              <a:buFont typeface="Arial" panose="020B0604020202020204" pitchFamily="34" charset="0"/>
              <a:buAutoNum type="arabicPeriod" startAt="3"/>
              <a:defRPr/>
            </a:pPr>
            <a:r>
              <a:rPr lang="en-US" sz="2000" dirty="0"/>
              <a:t>A. Are you making effort for “ensuring the right feelings in yourself and 	expressing them to the other” 						</a:t>
            </a:r>
          </a:p>
          <a:p>
            <a:pPr marL="457200" indent="-457200">
              <a:defRPr/>
            </a:pPr>
            <a:r>
              <a:rPr lang="en-US" sz="2000" dirty="0"/>
              <a:t>                                             or </a:t>
            </a:r>
          </a:p>
          <a:p>
            <a:pPr marL="457200" indent="-457200">
              <a:defRPr/>
            </a:pPr>
            <a:r>
              <a:rPr lang="en-US" sz="2000" dirty="0">
                <a:solidFill>
                  <a:srgbClr val="FF0000"/>
                </a:solidFill>
              </a:rPr>
              <a:t>	B. Are you “expecting these feelings from the other”?</a:t>
            </a:r>
          </a:p>
          <a:p>
            <a:pPr>
              <a:defRPr/>
            </a:pPr>
            <a:endParaRPr lang="en-IN"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5AB47837-78BF-402B-A5BF-74D7EECDD0F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Reflection</a:t>
            </a:r>
            <a:endParaRPr lang="en-US" altLang="en-US" sz="2800">
              <a:latin typeface="Kruti Dev 010" pitchFamily="2" charset="0"/>
            </a:endParaRPr>
          </a:p>
        </p:txBody>
      </p:sp>
      <p:sp>
        <p:nvSpPr>
          <p:cNvPr id="11267" name="Content Placeholder 3">
            <a:extLst>
              <a:ext uri="{FF2B5EF4-FFF2-40B4-BE49-F238E27FC236}">
                <a16:creationId xmlns:a16="http://schemas.microsoft.com/office/drawing/2014/main" id="{C877209D-B2CF-47A6-B4C0-214EC021CFA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rPr lang="en-US" dirty="0">
                <a:cs typeface="Arial" pitchFamily="34" charset="0"/>
              </a:rPr>
              <a:t>If you are mostly focused on “what has not been done”, then,</a:t>
            </a:r>
          </a:p>
          <a:p>
            <a:pPr>
              <a:defRPr/>
            </a:pPr>
            <a:r>
              <a:rPr lang="en-US" dirty="0">
                <a:solidFill>
                  <a:srgbClr val="1E00AA"/>
                </a:solidFill>
                <a:cs typeface="Arial" pitchFamily="34" charset="0"/>
              </a:rPr>
              <a:t>You need to broaden your vision to see the entire reality, and to evaluate both “what has been done” and “what has not been done”</a:t>
            </a:r>
          </a:p>
          <a:p>
            <a:pPr marL="457200" indent="-457200">
              <a:buNone/>
              <a:defRPr/>
            </a:pPr>
            <a:endParaRPr lang="en-US" sz="1000" dirty="0">
              <a:cs typeface="Arial" pitchFamily="34" charset="0"/>
            </a:endParaRPr>
          </a:p>
          <a:p>
            <a:pPr marL="457200" indent="-457200">
              <a:buNone/>
              <a:defRPr/>
            </a:pPr>
            <a:r>
              <a:rPr lang="en-US" dirty="0">
                <a:cs typeface="Arial" pitchFamily="34" charset="0"/>
              </a:rPr>
              <a:t>If the feeling of gratitude comes and goes, then</a:t>
            </a:r>
          </a:p>
          <a:p>
            <a:pPr>
              <a:defRPr/>
            </a:pPr>
            <a:r>
              <a:rPr lang="en-US" dirty="0">
                <a:solidFill>
                  <a:srgbClr val="1E00AA"/>
                </a:solidFill>
                <a:cs typeface="Arial" pitchFamily="34" charset="0"/>
              </a:rPr>
              <a:t>If the other has shared right understanding, right feeling as well as physical facility and you are not able to see that, then you need to pay more attention on your own understanding and your own feeling. Then your expectations will also be set right</a:t>
            </a:r>
          </a:p>
          <a:p>
            <a:pPr>
              <a:defRPr/>
            </a:pPr>
            <a:r>
              <a:rPr lang="en-US" dirty="0">
                <a:solidFill>
                  <a:srgbClr val="1E00AA"/>
                </a:solidFill>
                <a:cs typeface="Arial" pitchFamily="34" charset="0"/>
              </a:rPr>
              <a:t>If the other has primarily shared physical facility and is expecting gratitude in continuity, then that expectation may not be fulfilled – is an over expectation</a:t>
            </a:r>
          </a:p>
          <a:p>
            <a:pPr marL="457200" indent="-457200">
              <a:buNone/>
              <a:defRPr/>
            </a:pPr>
            <a:endParaRPr lang="en-US" sz="1000" dirty="0">
              <a:solidFill>
                <a:srgbClr val="00B050"/>
              </a:solidFill>
              <a:cs typeface="Arial" pitchFamily="34" charset="0"/>
            </a:endParaRPr>
          </a:p>
          <a:p>
            <a:pPr marL="457200" indent="-457200">
              <a:buNone/>
              <a:defRPr/>
            </a:pPr>
            <a:r>
              <a:rPr lang="en-US" dirty="0">
                <a:cs typeface="Arial" pitchFamily="34" charset="0"/>
              </a:rPr>
              <a:t>If you are “expecting these feelings from the other”, then </a:t>
            </a:r>
          </a:p>
          <a:p>
            <a:pPr>
              <a:defRPr/>
            </a:pPr>
            <a:r>
              <a:rPr lang="en-US" dirty="0">
                <a:solidFill>
                  <a:srgbClr val="1E00AA"/>
                </a:solidFill>
                <a:cs typeface="Arial" pitchFamily="34" charset="0"/>
              </a:rPr>
              <a:t>You need to make effort to ensure right understanding and right feeling in yourself. Then you would be able to live with responsibility with the other</a:t>
            </a:r>
          </a:p>
          <a:p>
            <a:pPr marL="457200" indent="-457200">
              <a:buNone/>
              <a:defRPr/>
            </a:pPr>
            <a:endParaRPr lang="en-US" dirty="0">
              <a:solidFill>
                <a:srgbClr val="00B05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a:extLst>
              <a:ext uri="{FF2B5EF4-FFF2-40B4-BE49-F238E27FC236}">
                <a16:creationId xmlns:a16="http://schemas.microsoft.com/office/drawing/2014/main" id="{9A4BB01F-BEA5-4AB3-B52A-A0E9D42F32D5}"/>
              </a:ext>
            </a:extLst>
          </p:cNvPr>
          <p:cNvSpPr>
            <a:spLocks noGrp="1" noChangeArrowheads="1"/>
          </p:cNvSpPr>
          <p:nvPr>
            <p:ph type="subTitle" idx="1"/>
          </p:nvPr>
        </p:nvSpPr>
        <p:spPr>
          <a:xfrm>
            <a:off x="609600" y="3900488"/>
            <a:ext cx="11049000"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3315" name="Title 3">
            <a:extLst>
              <a:ext uri="{FF2B5EF4-FFF2-40B4-BE49-F238E27FC236}">
                <a16:creationId xmlns:a16="http://schemas.microsoft.com/office/drawing/2014/main" id="{8D20C97A-6A94-4A09-AC85-8E2ADC75575E}"/>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831F-380B-42FC-95F7-80B7BDF8A9D3}"/>
              </a:ext>
            </a:extLst>
          </p:cNvPr>
          <p:cNvSpPr>
            <a:spLocks noGrp="1"/>
          </p:cNvSpPr>
          <p:nvPr>
            <p:ph type="title"/>
          </p:nvPr>
        </p:nvSpPr>
        <p:spPr/>
        <p:txBody>
          <a:bodyPr/>
          <a:lstStyle/>
          <a:p>
            <a:r>
              <a:rPr lang="en-US" dirty="0"/>
              <a:t>Assignment</a:t>
            </a:r>
            <a:endParaRPr lang="en-IN" dirty="0"/>
          </a:p>
        </p:txBody>
      </p:sp>
      <p:sp>
        <p:nvSpPr>
          <p:cNvPr id="3" name="Text Placeholder 2">
            <a:extLst>
              <a:ext uri="{FF2B5EF4-FFF2-40B4-BE49-F238E27FC236}">
                <a16:creationId xmlns:a16="http://schemas.microsoft.com/office/drawing/2014/main" id="{1A49EFC1-B8DF-4E0C-B0D1-42492993AA34}"/>
              </a:ext>
            </a:extLst>
          </p:cNvPr>
          <p:cNvSpPr>
            <a:spLocks noGrp="1"/>
          </p:cNvSpPr>
          <p:nvPr>
            <p:ph type="body" sz="quarter" idx="13"/>
          </p:nvPr>
        </p:nvSpPr>
        <p:spPr/>
        <p:txBody>
          <a:bodyPr>
            <a:normAutofit lnSpcReduction="10000"/>
          </a:bodyPr>
          <a:lstStyle/>
          <a:p>
            <a:pPr marL="0" indent="0">
              <a:buNone/>
            </a:pPr>
            <a:r>
              <a:rPr lang="en-US" dirty="0"/>
              <a:t>Write a letter to one person for whom you have a feeling of gratitude</a:t>
            </a:r>
          </a:p>
          <a:p>
            <a:pPr marL="0" indent="0">
              <a:buNone/>
            </a:pPr>
            <a:r>
              <a:rPr lang="en-US" dirty="0"/>
              <a:t>(It could be your grandparent, parent, sibling (brother-sister), teacher…)</a:t>
            </a:r>
          </a:p>
          <a:p>
            <a:pPr marL="0" indent="0">
              <a:buNone/>
            </a:pPr>
            <a:endParaRPr lang="en-US" dirty="0"/>
          </a:p>
          <a:p>
            <a:pPr marL="0" indent="0">
              <a:buNone/>
            </a:pPr>
            <a:r>
              <a:rPr lang="en-US" dirty="0"/>
              <a:t>Recall all they have done for your development… for your excellence</a:t>
            </a:r>
          </a:p>
          <a:p>
            <a:pPr marL="0" indent="0">
              <a:buNone/>
            </a:pPr>
            <a:r>
              <a:rPr lang="en-US" dirty="0"/>
              <a:t>(if you recall some things that they could not do, write them also down separately)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Note: You need not submit this assignment to the facilitator</a:t>
            </a:r>
            <a:endParaRPr lang="en-IN" dirty="0"/>
          </a:p>
        </p:txBody>
      </p:sp>
      <p:pic>
        <p:nvPicPr>
          <p:cNvPr id="5" name="Picture 4">
            <a:extLst>
              <a:ext uri="{FF2B5EF4-FFF2-40B4-BE49-F238E27FC236}">
                <a16:creationId xmlns:a16="http://schemas.microsoft.com/office/drawing/2014/main" id="{C530024F-1784-4CD6-B599-D16FC70243DE}"/>
              </a:ext>
            </a:extLst>
          </p:cNvPr>
          <p:cNvPicPr>
            <a:picLocks noChangeAspect="1"/>
          </p:cNvPicPr>
          <p:nvPr/>
        </p:nvPicPr>
        <p:blipFill>
          <a:blip r:embed="rId2"/>
          <a:stretch>
            <a:fillRect/>
          </a:stretch>
        </p:blipFill>
        <p:spPr>
          <a:xfrm>
            <a:off x="3280969" y="3581400"/>
            <a:ext cx="5630061" cy="1838582"/>
          </a:xfrm>
          <a:prstGeom prst="rect">
            <a:avLst/>
          </a:prstGeom>
        </p:spPr>
      </p:pic>
    </p:spTree>
    <p:extLst>
      <p:ext uri="{BB962C8B-B14F-4D97-AF65-F5344CB8AC3E}">
        <p14:creationId xmlns:p14="http://schemas.microsoft.com/office/powerpoint/2010/main" val="388035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F569574-AE4C-46A1-9083-D0FCAF8273C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Opposition, Affection and Love</a:t>
            </a:r>
          </a:p>
        </p:txBody>
      </p:sp>
      <p:sp>
        <p:nvSpPr>
          <p:cNvPr id="44035" name="Text Placeholder 2">
            <a:extLst>
              <a:ext uri="{FF2B5EF4-FFF2-40B4-BE49-F238E27FC236}">
                <a16:creationId xmlns:a16="http://schemas.microsoft.com/office/drawing/2014/main" id="{6C5234D5-B29A-4D62-B255-7B56E02E3B8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dirty="0"/>
              <a:t>Verify on the basis of your natural acceptance if you </a:t>
            </a:r>
            <a:r>
              <a:rPr lang="en-GB" altLang="en-US" dirty="0"/>
              <a:t> want to be related to:</a:t>
            </a:r>
            <a:endParaRPr altLang="en-US" dirty="0"/>
          </a:p>
          <a:p>
            <a:pPr lvl="2">
              <a:buFont typeface="Symbol" pitchFamily="18" charset="2"/>
              <a:buNone/>
            </a:pPr>
            <a:r>
              <a:rPr altLang="en-US" sz="2200" dirty="0"/>
              <a:t>None</a:t>
            </a:r>
          </a:p>
          <a:p>
            <a:pPr lvl="2">
              <a:buFont typeface="Symbol" pitchFamily="18" charset="2"/>
              <a:buNone/>
            </a:pPr>
            <a:r>
              <a:rPr altLang="en-US" sz="2200" dirty="0"/>
              <a:t>One</a:t>
            </a:r>
          </a:p>
          <a:p>
            <a:pPr lvl="2">
              <a:buFont typeface="Symbol" pitchFamily="18" charset="2"/>
              <a:buNone/>
            </a:pPr>
            <a:r>
              <a:rPr altLang="en-US" sz="2200" dirty="0"/>
              <a:t>Many</a:t>
            </a:r>
          </a:p>
          <a:p>
            <a:pPr lvl="2">
              <a:buFont typeface="Symbol" pitchFamily="18" charset="2"/>
              <a:buNone/>
            </a:pPr>
            <a:r>
              <a:rPr altLang="en-US" sz="2200" dirty="0"/>
              <a:t>Everyone</a:t>
            </a:r>
          </a:p>
          <a:p>
            <a:pPr lvl="2">
              <a:buFont typeface="Symbol" pitchFamily="18" charset="2"/>
              <a:buNone/>
            </a:pPr>
            <a:endParaRPr altLang="en-US" sz="2200" dirty="0"/>
          </a:p>
          <a:p>
            <a:pPr>
              <a:buFont typeface="Symbol" pitchFamily="18" charset="2"/>
              <a:buNone/>
            </a:pPr>
            <a:r>
              <a:rPr altLang="en-US" dirty="0"/>
              <a:t>Affection (</a:t>
            </a:r>
            <a:r>
              <a:rPr altLang="en-US" sz="2600" dirty="0" err="1">
                <a:solidFill>
                  <a:srgbClr val="1E00AA"/>
                </a:solidFill>
                <a:latin typeface="Kruti Dev 010" pitchFamily="2" charset="0"/>
              </a:rPr>
              <a:t>Lusg</a:t>
            </a:r>
            <a:r>
              <a:rPr altLang="en-US" dirty="0"/>
              <a:t>)</a:t>
            </a:r>
            <a:r>
              <a:rPr lang="en-GB" altLang="en-US" dirty="0"/>
              <a:t> – The feeling of being related to the other</a:t>
            </a:r>
          </a:p>
          <a:p>
            <a:pPr>
              <a:buFont typeface="Symbol" pitchFamily="18" charset="2"/>
              <a:buNone/>
            </a:pPr>
            <a:r>
              <a:rPr lang="en-GB" altLang="en-US" dirty="0"/>
              <a:t>			(acceptance of the other as one’s relative)</a:t>
            </a:r>
          </a:p>
          <a:p>
            <a:pPr>
              <a:buFont typeface="Symbol" pitchFamily="18" charset="2"/>
              <a:buNone/>
            </a:pP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nwljs</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dks</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laca</a:t>
            </a:r>
            <a:r>
              <a:rPr altLang="en-US" sz="2600" dirty="0">
                <a:solidFill>
                  <a:srgbClr val="1E00AA"/>
                </a:solidFill>
                <a:latin typeface="Kruti Dev 010" pitchFamily="2" charset="0"/>
              </a:rPr>
              <a:t>/</a:t>
            </a:r>
            <a:r>
              <a:rPr altLang="en-US" sz="2600" dirty="0" err="1">
                <a:solidFill>
                  <a:srgbClr val="1E00AA"/>
                </a:solidFill>
                <a:latin typeface="Kruti Dev 010" pitchFamily="2" charset="0"/>
              </a:rPr>
              <a:t>kh</a:t>
            </a:r>
            <a:r>
              <a:rPr altLang="en-US" sz="2600" dirty="0">
                <a:solidFill>
                  <a:srgbClr val="1E00AA"/>
                </a:solidFill>
                <a:latin typeface="Kruti Dev 010" pitchFamily="2" charset="0"/>
              </a:rPr>
              <a:t> ds :</a:t>
            </a:r>
            <a:r>
              <a:rPr altLang="en-US" sz="2600" dirty="0" err="1">
                <a:solidFill>
                  <a:srgbClr val="1E00AA"/>
                </a:solidFill>
                <a:latin typeface="Kruti Dev 010" pitchFamily="2" charset="0"/>
              </a:rPr>
              <a:t>i</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esa</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Lohdkjus</a:t>
            </a:r>
            <a:r>
              <a:rPr altLang="en-US" sz="2600" dirty="0">
                <a:solidFill>
                  <a:srgbClr val="1E00AA"/>
                </a:solidFill>
                <a:latin typeface="Kruti Dev 010" pitchFamily="2" charset="0"/>
              </a:rPr>
              <a:t> dk </a:t>
            </a:r>
            <a:r>
              <a:rPr altLang="en-US" sz="2600" dirty="0" err="1">
                <a:solidFill>
                  <a:srgbClr val="1E00AA"/>
                </a:solidFill>
                <a:latin typeface="Kruti Dev 010" pitchFamily="2" charset="0"/>
              </a:rPr>
              <a:t>HkkoA</a:t>
            </a:r>
            <a:endParaRPr altLang="en-US" sz="2600" dirty="0"/>
          </a:p>
          <a:p>
            <a:pPr>
              <a:buFont typeface="Symbol" pitchFamily="18" charset="2"/>
              <a:buNone/>
            </a:pPr>
            <a:endParaRPr altLang="en-US" dirty="0"/>
          </a:p>
          <a:p>
            <a:pPr>
              <a:buFont typeface="Symbol" pitchFamily="18" charset="2"/>
              <a:buNone/>
            </a:pPr>
            <a:r>
              <a:rPr altLang="en-US" dirty="0"/>
              <a:t>Love</a:t>
            </a:r>
            <a:r>
              <a:rPr altLang="en-US" dirty="0">
                <a:sym typeface="Wingdings" panose="05000000000000000000" pitchFamily="2" charset="2"/>
              </a:rPr>
              <a:t> </a:t>
            </a:r>
            <a:r>
              <a:rPr altLang="en-US" sz="2600" dirty="0">
                <a:latin typeface="Kruti Dev 010" pitchFamily="2" charset="0"/>
              </a:rPr>
              <a:t>¼</a:t>
            </a:r>
            <a:r>
              <a:rPr altLang="en-US" sz="2600" dirty="0">
                <a:solidFill>
                  <a:srgbClr val="1E00AA"/>
                </a:solidFill>
                <a:latin typeface="Kruti Dev 010" pitchFamily="2" charset="0"/>
              </a:rPr>
              <a:t>izse</a:t>
            </a:r>
            <a:r>
              <a:rPr altLang="en-US" sz="2600" dirty="0">
                <a:latin typeface="Kruti Dev 010" pitchFamily="2" charset="0"/>
              </a:rPr>
              <a:t>½</a:t>
            </a:r>
            <a:r>
              <a:rPr altLang="en-US" b="1" dirty="0"/>
              <a:t> </a:t>
            </a:r>
            <a:r>
              <a:rPr altLang="en-US" dirty="0">
                <a:sym typeface="Wingdings" panose="05000000000000000000" pitchFamily="2" charset="2"/>
              </a:rPr>
              <a:t>– The feeling of being related to all (Complete Value)</a:t>
            </a:r>
          </a:p>
          <a:p>
            <a:pPr>
              <a:buFont typeface="Symbol" pitchFamily="18" charset="2"/>
              <a:buNone/>
            </a:pPr>
            <a:r>
              <a:rPr altLang="en-US" sz="2600" dirty="0">
                <a:solidFill>
                  <a:srgbClr val="1E00AA"/>
                </a:solidFill>
                <a:latin typeface="Kruti Dev 010" pitchFamily="2" charset="0"/>
              </a:rPr>
              <a:t>¾ </a:t>
            </a:r>
            <a:r>
              <a:rPr altLang="en-US" sz="2600" dirty="0" err="1">
                <a:solidFill>
                  <a:srgbClr val="1E00AA"/>
                </a:solidFill>
                <a:latin typeface="Kruti Dev 010" pitchFamily="2" charset="0"/>
              </a:rPr>
              <a:t>gj</a:t>
            </a:r>
            <a:r>
              <a:rPr altLang="en-US" sz="2600" dirty="0">
                <a:solidFill>
                  <a:srgbClr val="1E00AA"/>
                </a:solidFill>
                <a:latin typeface="Kruti Dev 010" pitchFamily="2" charset="0"/>
              </a:rPr>
              <a:t> ,d </a:t>
            </a:r>
            <a:r>
              <a:rPr altLang="en-US" sz="2600" dirty="0" err="1">
                <a:solidFill>
                  <a:srgbClr val="1E00AA"/>
                </a:solidFill>
                <a:latin typeface="Kruti Dev 010" pitchFamily="2" charset="0"/>
              </a:rPr>
              <a:t>dks</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laca</a:t>
            </a:r>
            <a:r>
              <a:rPr altLang="en-US" sz="2600" dirty="0">
                <a:solidFill>
                  <a:srgbClr val="1E00AA"/>
                </a:solidFill>
                <a:latin typeface="Kruti Dev 010" pitchFamily="2" charset="0"/>
              </a:rPr>
              <a:t>/</a:t>
            </a:r>
            <a:r>
              <a:rPr altLang="en-US" sz="2600" dirty="0" err="1">
                <a:solidFill>
                  <a:srgbClr val="1E00AA"/>
                </a:solidFill>
                <a:latin typeface="Kruti Dev 010" pitchFamily="2" charset="0"/>
              </a:rPr>
              <a:t>kh</a:t>
            </a:r>
            <a:r>
              <a:rPr altLang="en-US" sz="2600" dirty="0">
                <a:solidFill>
                  <a:srgbClr val="1E00AA"/>
                </a:solidFill>
                <a:latin typeface="Kruti Dev 010" pitchFamily="2" charset="0"/>
              </a:rPr>
              <a:t> ds :</a:t>
            </a:r>
            <a:r>
              <a:rPr altLang="en-US" sz="2600" dirty="0" err="1">
                <a:solidFill>
                  <a:srgbClr val="1E00AA"/>
                </a:solidFill>
                <a:latin typeface="Kruti Dev 010" pitchFamily="2" charset="0"/>
              </a:rPr>
              <a:t>i</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esa</a:t>
            </a:r>
            <a:r>
              <a:rPr altLang="en-US" sz="2600" dirty="0">
                <a:solidFill>
                  <a:srgbClr val="1E00AA"/>
                </a:solidFill>
                <a:latin typeface="Kruti Dev 010" pitchFamily="2" charset="0"/>
              </a:rPr>
              <a:t> </a:t>
            </a:r>
            <a:r>
              <a:rPr altLang="en-US" sz="2600" dirty="0" err="1">
                <a:solidFill>
                  <a:srgbClr val="1E00AA"/>
                </a:solidFill>
                <a:latin typeface="Kruti Dev 010" pitchFamily="2" charset="0"/>
              </a:rPr>
              <a:t>Lohdkjus</a:t>
            </a:r>
            <a:r>
              <a:rPr altLang="en-US" sz="2600" dirty="0">
                <a:solidFill>
                  <a:srgbClr val="1E00AA"/>
                </a:solidFill>
                <a:latin typeface="Kruti Dev 010" pitchFamily="2" charset="0"/>
              </a:rPr>
              <a:t> dk </a:t>
            </a:r>
            <a:r>
              <a:rPr altLang="en-US" sz="2600" dirty="0" err="1">
                <a:solidFill>
                  <a:srgbClr val="1E00AA"/>
                </a:solidFill>
                <a:latin typeface="Kruti Dev 010" pitchFamily="2" charset="0"/>
              </a:rPr>
              <a:t>HkkoA</a:t>
            </a:r>
            <a:endParaRPr altLang="en-US" dirty="0"/>
          </a:p>
          <a:p>
            <a:pPr>
              <a:buFont typeface="Symbol" pitchFamily="18" charset="2"/>
              <a:buNone/>
            </a:pPr>
            <a:endParaRPr altLang="en-US" dirty="0"/>
          </a:p>
          <a:p>
            <a:pPr>
              <a:buFont typeface="Symbol" pitchFamily="18" charset="2"/>
              <a:buNone/>
            </a:pPr>
            <a:endParaRPr altLang="en-US" dirty="0"/>
          </a:p>
        </p:txBody>
      </p:sp>
      <p:grpSp>
        <p:nvGrpSpPr>
          <p:cNvPr id="2" name="Group 7">
            <a:extLst>
              <a:ext uri="{FF2B5EF4-FFF2-40B4-BE49-F238E27FC236}">
                <a16:creationId xmlns:a16="http://schemas.microsoft.com/office/drawing/2014/main" id="{4C103EF6-1310-44BB-A2F4-5761CC3A3EC3}"/>
              </a:ext>
            </a:extLst>
          </p:cNvPr>
          <p:cNvGrpSpPr>
            <a:grpSpLocks/>
          </p:cNvGrpSpPr>
          <p:nvPr/>
        </p:nvGrpSpPr>
        <p:grpSpPr bwMode="auto">
          <a:xfrm>
            <a:off x="6324600" y="1579114"/>
            <a:ext cx="2832087" cy="524739"/>
            <a:chOff x="6096000" y="1232624"/>
            <a:chExt cx="2124065" cy="524739"/>
          </a:xfrm>
        </p:grpSpPr>
        <p:sp>
          <p:nvSpPr>
            <p:cNvPr id="5" name="Right Brace 4">
              <a:extLst>
                <a:ext uri="{FF2B5EF4-FFF2-40B4-BE49-F238E27FC236}">
                  <a16:creationId xmlns:a16="http://schemas.microsoft.com/office/drawing/2014/main" id="{C3BB2846-7B70-4D01-8187-B24968183CDA}"/>
                </a:ext>
              </a:extLst>
            </p:cNvPr>
            <p:cNvSpPr/>
            <p:nvPr/>
          </p:nvSpPr>
          <p:spPr>
            <a:xfrm>
              <a:off x="6096000" y="1232624"/>
              <a:ext cx="191093" cy="524739"/>
            </a:xfrm>
            <a:prstGeom prst="rightBrace">
              <a:avLst>
                <a:gd name="adj1" fmla="val 8333"/>
                <a:gd name="adj2" fmla="val 556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11280" name="TextBox 5">
              <a:extLst>
                <a:ext uri="{FF2B5EF4-FFF2-40B4-BE49-F238E27FC236}">
                  <a16:creationId xmlns:a16="http://schemas.microsoft.com/office/drawing/2014/main" id="{E143C806-2727-4B3A-A613-1FF33B2CB1FB}"/>
                </a:ext>
              </a:extLst>
            </p:cNvPr>
            <p:cNvSpPr txBox="1">
              <a:spLocks noChangeArrowheads="1"/>
            </p:cNvSpPr>
            <p:nvPr/>
          </p:nvSpPr>
          <p:spPr bwMode="auto">
            <a:xfrm>
              <a:off x="6391265" y="1309542"/>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t>Affection</a:t>
              </a:r>
              <a:endParaRPr lang="en-GB" altLang="en-US" sz="2200" dirty="0"/>
            </a:p>
          </p:txBody>
        </p:sp>
      </p:grpSp>
      <p:grpSp>
        <p:nvGrpSpPr>
          <p:cNvPr id="3" name="Group 8">
            <a:extLst>
              <a:ext uri="{FF2B5EF4-FFF2-40B4-BE49-F238E27FC236}">
                <a16:creationId xmlns:a16="http://schemas.microsoft.com/office/drawing/2014/main" id="{C7583F57-AC8A-4CD0-939A-B71FF44D16B7}"/>
              </a:ext>
            </a:extLst>
          </p:cNvPr>
          <p:cNvGrpSpPr>
            <a:grpSpLocks/>
          </p:cNvGrpSpPr>
          <p:nvPr/>
        </p:nvGrpSpPr>
        <p:grpSpPr bwMode="auto">
          <a:xfrm>
            <a:off x="6324600" y="2268127"/>
            <a:ext cx="2845593" cy="430229"/>
            <a:chOff x="6096000" y="1804882"/>
            <a:chExt cx="2134195" cy="430887"/>
          </a:xfrm>
        </p:grpSpPr>
        <p:sp>
          <p:nvSpPr>
            <p:cNvPr id="8" name="Right Brace 7">
              <a:extLst>
                <a:ext uri="{FF2B5EF4-FFF2-40B4-BE49-F238E27FC236}">
                  <a16:creationId xmlns:a16="http://schemas.microsoft.com/office/drawing/2014/main" id="{0C3F1232-0D12-421E-BBE6-568B47D4B173}"/>
                </a:ext>
              </a:extLst>
            </p:cNvPr>
            <p:cNvSpPr/>
            <p:nvPr/>
          </p:nvSpPr>
          <p:spPr>
            <a:xfrm>
              <a:off x="6096000" y="1828800"/>
              <a:ext cx="191095" cy="3704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1278" name="TextBox 6">
              <a:extLst>
                <a:ext uri="{FF2B5EF4-FFF2-40B4-BE49-F238E27FC236}">
                  <a16:creationId xmlns:a16="http://schemas.microsoft.com/office/drawing/2014/main" id="{F920C1E8-FE94-4EDD-BDC0-8FD4EA842243}"/>
                </a:ext>
              </a:extLst>
            </p:cNvPr>
            <p:cNvSpPr txBox="1">
              <a:spLocks noChangeArrowheads="1"/>
            </p:cNvSpPr>
            <p:nvPr/>
          </p:nvSpPr>
          <p:spPr bwMode="auto">
            <a:xfrm>
              <a:off x="6401395" y="1804882"/>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t>Love</a:t>
              </a:r>
              <a:endParaRPr lang="en-GB" altLang="en-US" sz="2200" dirty="0"/>
            </a:p>
          </p:txBody>
        </p:sp>
      </p:grpSp>
      <p:sp>
        <p:nvSpPr>
          <p:cNvPr id="12" name="TextBox 19">
            <a:extLst>
              <a:ext uri="{FF2B5EF4-FFF2-40B4-BE49-F238E27FC236}">
                <a16:creationId xmlns:a16="http://schemas.microsoft.com/office/drawing/2014/main" id="{DAA6AE81-DAE7-4B5E-BE03-084194418C96}"/>
              </a:ext>
            </a:extLst>
          </p:cNvPr>
          <p:cNvSpPr txBox="1">
            <a:spLocks noChangeArrowheads="1"/>
          </p:cNvSpPr>
          <p:nvPr/>
        </p:nvSpPr>
        <p:spPr bwMode="auto">
          <a:xfrm>
            <a:off x="151607" y="1001841"/>
            <a:ext cx="71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X</a:t>
            </a:r>
            <a:endParaRPr lang="en-US" altLang="en-US" sz="2400" dirty="0">
              <a:solidFill>
                <a:srgbClr val="FF0000"/>
              </a:solidFill>
            </a:endParaRPr>
          </a:p>
        </p:txBody>
      </p:sp>
      <p:sp>
        <p:nvSpPr>
          <p:cNvPr id="14" name="TextBox 19">
            <a:extLst>
              <a:ext uri="{FF2B5EF4-FFF2-40B4-BE49-F238E27FC236}">
                <a16:creationId xmlns:a16="http://schemas.microsoft.com/office/drawing/2014/main" id="{238FEA19-36DE-4DBC-A445-BA70CCFA2D4F}"/>
              </a:ext>
            </a:extLst>
          </p:cNvPr>
          <p:cNvSpPr txBox="1">
            <a:spLocks noChangeArrowheads="1"/>
          </p:cNvSpPr>
          <p:nvPr/>
        </p:nvSpPr>
        <p:spPr bwMode="auto">
          <a:xfrm>
            <a:off x="151607" y="1447801"/>
            <a:ext cx="71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rPr>
              <a:t>√</a:t>
            </a:r>
          </a:p>
        </p:txBody>
      </p:sp>
      <p:sp>
        <p:nvSpPr>
          <p:cNvPr id="15" name="TextBox 19">
            <a:extLst>
              <a:ext uri="{FF2B5EF4-FFF2-40B4-BE49-F238E27FC236}">
                <a16:creationId xmlns:a16="http://schemas.microsoft.com/office/drawing/2014/main" id="{A7F7C99D-87B1-4A69-87F3-EE261974F697}"/>
              </a:ext>
            </a:extLst>
          </p:cNvPr>
          <p:cNvSpPr txBox="1">
            <a:spLocks noChangeArrowheads="1"/>
          </p:cNvSpPr>
          <p:nvPr/>
        </p:nvSpPr>
        <p:spPr bwMode="auto">
          <a:xfrm>
            <a:off x="151607" y="1905001"/>
            <a:ext cx="71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6" name="TextBox 19">
            <a:extLst>
              <a:ext uri="{FF2B5EF4-FFF2-40B4-BE49-F238E27FC236}">
                <a16:creationId xmlns:a16="http://schemas.microsoft.com/office/drawing/2014/main" id="{30403481-7F63-49FD-A385-F08DB90C5870}"/>
              </a:ext>
            </a:extLst>
          </p:cNvPr>
          <p:cNvSpPr txBox="1">
            <a:spLocks noChangeArrowheads="1"/>
          </p:cNvSpPr>
          <p:nvPr/>
        </p:nvSpPr>
        <p:spPr bwMode="auto">
          <a:xfrm>
            <a:off x="151607" y="2286001"/>
            <a:ext cx="71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rPr>
              <a:t>√</a:t>
            </a:r>
          </a:p>
        </p:txBody>
      </p:sp>
      <p:sp>
        <p:nvSpPr>
          <p:cNvPr id="17" name="Rectangle 16">
            <a:extLst>
              <a:ext uri="{FF2B5EF4-FFF2-40B4-BE49-F238E27FC236}">
                <a16:creationId xmlns:a16="http://schemas.microsoft.com/office/drawing/2014/main" id="{715ED215-345B-41C4-8B61-3710DFEE1F23}"/>
              </a:ext>
            </a:extLst>
          </p:cNvPr>
          <p:cNvSpPr>
            <a:spLocks noChangeArrowheads="1"/>
          </p:cNvSpPr>
          <p:nvPr/>
        </p:nvSpPr>
        <p:spPr bwMode="auto">
          <a:xfrm>
            <a:off x="2133601" y="1020672"/>
            <a:ext cx="426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sym typeface="Wingdings" panose="05000000000000000000" pitchFamily="2" charset="2"/>
              </a:rPr>
              <a:t> The feeling of being related to none</a:t>
            </a:r>
            <a:endParaRPr lang="en-US" altLang="en-US" sz="2200" dirty="0"/>
          </a:p>
        </p:txBody>
      </p:sp>
      <p:sp>
        <p:nvSpPr>
          <p:cNvPr id="18" name="Rectangle 17">
            <a:extLst>
              <a:ext uri="{FF2B5EF4-FFF2-40B4-BE49-F238E27FC236}">
                <a16:creationId xmlns:a16="http://schemas.microsoft.com/office/drawing/2014/main" id="{A877B608-7B1E-437A-B1C3-213B45C57B12}"/>
              </a:ext>
            </a:extLst>
          </p:cNvPr>
          <p:cNvSpPr>
            <a:spLocks noChangeArrowheads="1"/>
          </p:cNvSpPr>
          <p:nvPr/>
        </p:nvSpPr>
        <p:spPr bwMode="auto">
          <a:xfrm>
            <a:off x="2133601" y="1498335"/>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à"/>
            </a:pPr>
            <a:r>
              <a:rPr lang="en-GB" altLang="en-US" dirty="0">
                <a:sym typeface="Wingdings" panose="05000000000000000000" pitchFamily="2" charset="2"/>
              </a:rPr>
              <a:t>The feeling of being related to one</a:t>
            </a:r>
            <a:endParaRPr lang="en-US" altLang="en-US" dirty="0">
              <a:sym typeface="Wingdings" panose="05000000000000000000" pitchFamily="2" charset="2"/>
            </a:endParaRPr>
          </a:p>
          <a:p>
            <a:pPr eaLnBrk="1" hangingPunct="1">
              <a:buFont typeface="Wingdings" panose="05000000000000000000" pitchFamily="2" charset="2"/>
              <a:buChar char="à"/>
            </a:pPr>
            <a:r>
              <a:rPr lang="en-GB" altLang="en-US" dirty="0">
                <a:sym typeface="Wingdings" panose="05000000000000000000" pitchFamily="2" charset="2"/>
              </a:rPr>
              <a:t>The feeling of being related to many</a:t>
            </a:r>
            <a:endParaRPr lang="en-US" altLang="en-US" dirty="0">
              <a:sym typeface="Wingdings" panose="05000000000000000000" pitchFamily="2" charset="2"/>
            </a:endParaRPr>
          </a:p>
        </p:txBody>
      </p:sp>
      <p:sp>
        <p:nvSpPr>
          <p:cNvPr id="19" name="Rectangle 18">
            <a:extLst>
              <a:ext uri="{FF2B5EF4-FFF2-40B4-BE49-F238E27FC236}">
                <a16:creationId xmlns:a16="http://schemas.microsoft.com/office/drawing/2014/main" id="{EEC3141B-9A5F-4823-BEE6-96779B2C1E92}"/>
              </a:ext>
            </a:extLst>
          </p:cNvPr>
          <p:cNvSpPr>
            <a:spLocks noChangeArrowheads="1"/>
          </p:cNvSpPr>
          <p:nvPr/>
        </p:nvSpPr>
        <p:spPr bwMode="auto">
          <a:xfrm>
            <a:off x="2133600" y="2263849"/>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sym typeface="Wingdings" panose="05000000000000000000" pitchFamily="2" charset="2"/>
              </a:rPr>
              <a:t> The feeling of being related to all</a:t>
            </a:r>
            <a:endParaRPr lang="en-US" altLang="en-US" dirty="0"/>
          </a:p>
        </p:txBody>
      </p:sp>
      <p:grpSp>
        <p:nvGrpSpPr>
          <p:cNvPr id="20" name="Group 8">
            <a:extLst>
              <a:ext uri="{FF2B5EF4-FFF2-40B4-BE49-F238E27FC236}">
                <a16:creationId xmlns:a16="http://schemas.microsoft.com/office/drawing/2014/main" id="{BFE2D83E-57C0-4AC1-AB18-8EAF3822EF9C}"/>
              </a:ext>
            </a:extLst>
          </p:cNvPr>
          <p:cNvGrpSpPr>
            <a:grpSpLocks/>
          </p:cNvGrpSpPr>
          <p:nvPr/>
        </p:nvGrpSpPr>
        <p:grpSpPr bwMode="auto">
          <a:xfrm>
            <a:off x="6324600" y="1070036"/>
            <a:ext cx="2845593" cy="430229"/>
            <a:chOff x="6096000" y="1804882"/>
            <a:chExt cx="2134195" cy="430887"/>
          </a:xfrm>
        </p:grpSpPr>
        <p:sp>
          <p:nvSpPr>
            <p:cNvPr id="21" name="Right Brace 20">
              <a:extLst>
                <a:ext uri="{FF2B5EF4-FFF2-40B4-BE49-F238E27FC236}">
                  <a16:creationId xmlns:a16="http://schemas.microsoft.com/office/drawing/2014/main" id="{A5957C5A-4C1E-496F-8929-7FD04CDFA4F6}"/>
                </a:ext>
              </a:extLst>
            </p:cNvPr>
            <p:cNvSpPr/>
            <p:nvPr/>
          </p:nvSpPr>
          <p:spPr>
            <a:xfrm>
              <a:off x="6096000" y="1828800"/>
              <a:ext cx="191095" cy="3704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2" name="TextBox 6">
              <a:extLst>
                <a:ext uri="{FF2B5EF4-FFF2-40B4-BE49-F238E27FC236}">
                  <a16:creationId xmlns:a16="http://schemas.microsoft.com/office/drawing/2014/main" id="{ED51B873-BB19-480F-874A-F322CDE0F485}"/>
                </a:ext>
              </a:extLst>
            </p:cNvPr>
            <p:cNvSpPr txBox="1">
              <a:spLocks noChangeArrowheads="1"/>
            </p:cNvSpPr>
            <p:nvPr/>
          </p:nvSpPr>
          <p:spPr bwMode="auto">
            <a:xfrm>
              <a:off x="6401395" y="1804882"/>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sym typeface="Wingdings" panose="05000000000000000000" pitchFamily="2" charset="2"/>
                </a:rPr>
                <a:t>in opposition to all</a:t>
              </a:r>
              <a:endParaRPr lang="en-GB" altLang="en-US" sz="2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2">
            <a:extLst>
              <a:ext uri="{FF2B5EF4-FFF2-40B4-BE49-F238E27FC236}">
                <a16:creationId xmlns:a16="http://schemas.microsoft.com/office/drawing/2014/main" id="{F8186935-A898-42A9-9243-A6C5ECBF618C}"/>
              </a:ext>
            </a:extLst>
          </p:cNvPr>
          <p:cNvSpPr>
            <a:spLocks noGrp="1" noChangeArrowheads="1"/>
          </p:cNvSpPr>
          <p:nvPr>
            <p:ph sz="half" idx="1"/>
          </p:nvPr>
        </p:nvSpPr>
        <p:spPr bwMode="auto"/>
        <p:txBody>
          <a:bodyPr vert="horz" wrap="square" lIns="91440" tIns="45720" rIns="91440" bIns="45720" numCol="1" anchor="t" anchorCtr="0" compatLnSpc="1">
            <a:prstTxWarp prst="textNoShape">
              <a:avLst/>
            </a:prstTxWarp>
            <a:normAutofit/>
          </a:bodyPr>
          <a:lstStyle/>
          <a:p>
            <a:pPr>
              <a:buFont typeface="Symbol" pitchFamily="18" charset="2"/>
              <a:buNone/>
              <a:defRPr/>
            </a:pPr>
            <a:r>
              <a:rPr lang="en-IN" altLang="en-US" sz="2200" b="1" dirty="0"/>
              <a:t>Excitement is confused for feeling</a:t>
            </a:r>
          </a:p>
          <a:p>
            <a:pPr>
              <a:buFont typeface="Symbol" pitchFamily="18" charset="2"/>
              <a:buNone/>
              <a:defRPr/>
            </a:pPr>
            <a:endParaRPr altLang="en-US" sz="2200" dirty="0"/>
          </a:p>
          <a:p>
            <a:pPr>
              <a:buFont typeface="Symbol" pitchFamily="18" charset="2"/>
              <a:buNone/>
              <a:defRPr/>
            </a:pPr>
            <a:r>
              <a:rPr altLang="en-US" sz="2200" b="1" dirty="0"/>
              <a:t>A) </a:t>
            </a:r>
            <a:r>
              <a:rPr lang="en-US" altLang="en-US" sz="2200" b="1" dirty="0"/>
              <a:t>Sensation</a:t>
            </a:r>
            <a:r>
              <a:rPr altLang="en-US" sz="2200" b="1" dirty="0"/>
              <a:t>, getting/taking from the other</a:t>
            </a:r>
          </a:p>
          <a:p>
            <a:pPr>
              <a:buFont typeface="Symbol" pitchFamily="18" charset="2"/>
              <a:buNone/>
              <a:defRPr/>
            </a:pPr>
            <a:r>
              <a:rPr altLang="en-US" sz="2200" dirty="0"/>
              <a:t>Continuity not possible</a:t>
            </a:r>
          </a:p>
          <a:p>
            <a:pPr lvl="1">
              <a:buFont typeface="Symbol" panose="05050102010706020507" pitchFamily="18" charset="2"/>
              <a:buNone/>
              <a:defRPr/>
            </a:pPr>
            <a:endParaRPr altLang="en-US" sz="2200" dirty="0"/>
          </a:p>
          <a:p>
            <a:pPr>
              <a:buFont typeface="Symbol" pitchFamily="18" charset="2"/>
              <a:buNone/>
              <a:defRPr/>
            </a:pPr>
            <a:r>
              <a:rPr altLang="en-US" sz="2200" b="1" dirty="0"/>
              <a:t>B) Infatuation</a:t>
            </a:r>
            <a:r>
              <a:rPr lang="en-US" altLang="en-US" sz="2200" b="1" dirty="0"/>
              <a:t>, Assuming Other to be Source of your Happiness</a:t>
            </a:r>
            <a:endParaRPr altLang="en-US" sz="2200" b="1" dirty="0"/>
          </a:p>
          <a:p>
            <a:pPr marL="457200" indent="-457200">
              <a:buFont typeface="Symbol" pitchFamily="18" charset="2"/>
              <a:buAutoNum type="arabicPeriod"/>
              <a:defRPr/>
            </a:pPr>
            <a:r>
              <a:rPr altLang="en-US" sz="2200" dirty="0"/>
              <a:t>Love at First Sight?</a:t>
            </a:r>
          </a:p>
          <a:p>
            <a:pPr marL="457200" indent="-457200">
              <a:buFont typeface="Symbol" pitchFamily="18" charset="2"/>
              <a:buAutoNum type="arabicPeriod"/>
              <a:defRPr/>
            </a:pPr>
            <a:r>
              <a:rPr altLang="en-US" sz="2200" dirty="0"/>
              <a:t>By this age, I must have GF/BF?</a:t>
            </a:r>
          </a:p>
          <a:p>
            <a:pPr marL="457200" indent="-457200">
              <a:buFont typeface="Symbol" pitchFamily="18" charset="2"/>
              <a:buAutoNum type="arabicPeriod"/>
              <a:defRPr/>
            </a:pPr>
            <a:r>
              <a:rPr altLang="en-US" sz="2200" dirty="0"/>
              <a:t>The other has 4 GF/BF; I have only one?</a:t>
            </a:r>
          </a:p>
          <a:p>
            <a:pPr>
              <a:buFont typeface="Symbol" pitchFamily="18" charset="2"/>
              <a:buNone/>
              <a:defRPr/>
            </a:pPr>
            <a:r>
              <a:rPr altLang="en-US" sz="2200" dirty="0"/>
              <a:t>Continuity not possible</a:t>
            </a:r>
          </a:p>
        </p:txBody>
      </p:sp>
      <p:sp>
        <p:nvSpPr>
          <p:cNvPr id="2" name="Content Placeholder 1">
            <a:extLst>
              <a:ext uri="{FF2B5EF4-FFF2-40B4-BE49-F238E27FC236}">
                <a16:creationId xmlns:a16="http://schemas.microsoft.com/office/drawing/2014/main" id="{2801DCFB-18FC-4A78-998E-64F2E1F436DD}"/>
              </a:ext>
            </a:extLst>
          </p:cNvPr>
          <p:cNvSpPr>
            <a:spLocks noGrp="1"/>
          </p:cNvSpPr>
          <p:nvPr>
            <p:ph sz="half" idx="2"/>
          </p:nvPr>
        </p:nvSpPr>
        <p:spPr/>
        <p:txBody>
          <a:bodyPr/>
          <a:lstStyle/>
          <a:p>
            <a:pPr>
              <a:buFont typeface="Symbol" pitchFamily="18" charset="2"/>
              <a:buNone/>
              <a:defRPr/>
            </a:pPr>
            <a:r>
              <a:rPr lang="en-US" altLang="en-US" sz="2200" b="1" dirty="0"/>
              <a:t>C) Right understanding </a:t>
            </a:r>
          </a:p>
          <a:p>
            <a:pPr>
              <a:buFont typeface="Symbol" pitchFamily="18" charset="2"/>
              <a:buNone/>
              <a:defRPr/>
            </a:pPr>
            <a:r>
              <a:rPr lang="en-US" altLang="en-US" sz="2200" b="1" dirty="0"/>
              <a:t>	</a:t>
            </a:r>
            <a:r>
              <a:rPr lang="en-US" altLang="en-US" sz="2200" dirty="0"/>
              <a:t>Love (</a:t>
            </a:r>
            <a:r>
              <a:rPr lang="en-US" altLang="en-US" sz="2200" dirty="0" err="1"/>
              <a:t>प्रेम</a:t>
            </a:r>
            <a:r>
              <a:rPr lang="en-US" altLang="en-US" sz="2200" dirty="0"/>
              <a:t>) = feeling of being related to all, </a:t>
            </a:r>
          </a:p>
          <a:p>
            <a:pPr>
              <a:buFont typeface="Symbol" pitchFamily="18" charset="2"/>
              <a:buNone/>
              <a:defRPr/>
            </a:pPr>
            <a:r>
              <a:rPr lang="en-US" altLang="en-US" sz="2200" dirty="0"/>
              <a:t>			responsible towards all</a:t>
            </a:r>
          </a:p>
          <a:p>
            <a:pPr>
              <a:buFont typeface="Symbol" pitchFamily="18" charset="2"/>
              <a:buNone/>
              <a:defRPr/>
            </a:pPr>
            <a:r>
              <a:rPr lang="en-US" altLang="en-US" sz="2200" dirty="0"/>
              <a:t>Continuity is possible</a:t>
            </a:r>
          </a:p>
          <a:p>
            <a:pPr>
              <a:buFont typeface="Symbol" pitchFamily="18" charset="2"/>
              <a:buNone/>
              <a:defRPr/>
            </a:pPr>
            <a:endParaRPr lang="en-US" altLang="en-US" sz="2200" dirty="0"/>
          </a:p>
          <a:p>
            <a:pPr>
              <a:buFont typeface="Symbol" pitchFamily="18" charset="2"/>
              <a:buNone/>
              <a:defRPr/>
            </a:pPr>
            <a:r>
              <a:rPr lang="en-US" altLang="en-US" sz="2200" dirty="0"/>
              <a:t>Once trust, respect, affection, care, guidance… are ensured within, then</a:t>
            </a:r>
          </a:p>
          <a:p>
            <a:pPr>
              <a:buFont typeface="Symbol" pitchFamily="18" charset="2"/>
              <a:buNone/>
              <a:defRPr/>
            </a:pPr>
            <a:r>
              <a:rPr lang="en-US" altLang="en-US" sz="2200" dirty="0"/>
              <a:t>the feeling of being related to all follows naturally</a:t>
            </a:r>
          </a:p>
          <a:p>
            <a:pPr marL="0" indent="0">
              <a:buNone/>
            </a:pPr>
            <a:endParaRPr lang="en-IN" sz="2200" dirty="0"/>
          </a:p>
        </p:txBody>
      </p:sp>
      <p:sp>
        <p:nvSpPr>
          <p:cNvPr id="12290" name="Title 1">
            <a:extLst>
              <a:ext uri="{FF2B5EF4-FFF2-40B4-BE49-F238E27FC236}">
                <a16:creationId xmlns:a16="http://schemas.microsoft.com/office/drawing/2014/main" id="{5666D1EB-DFBE-4748-9EED-ACB3BEBD58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Assumptions Related to Love			Right Understanding – Feeling of Love</a:t>
            </a:r>
          </a:p>
        </p:txBody>
      </p:sp>
      <p:grpSp>
        <p:nvGrpSpPr>
          <p:cNvPr id="9" name="Group 8">
            <a:extLst>
              <a:ext uri="{FF2B5EF4-FFF2-40B4-BE49-F238E27FC236}">
                <a16:creationId xmlns:a16="http://schemas.microsoft.com/office/drawing/2014/main" id="{610B23D4-2977-486A-9783-6ACCEB3E292E}"/>
              </a:ext>
            </a:extLst>
          </p:cNvPr>
          <p:cNvGrpSpPr/>
          <p:nvPr/>
        </p:nvGrpSpPr>
        <p:grpSpPr>
          <a:xfrm>
            <a:off x="76200" y="5346119"/>
            <a:ext cx="12039600" cy="1200329"/>
            <a:chOff x="79743" y="5304158"/>
            <a:chExt cx="12039600" cy="1200329"/>
          </a:xfrm>
        </p:grpSpPr>
        <p:sp>
          <p:nvSpPr>
            <p:cNvPr id="10" name="Rectangle 9">
              <a:extLst>
                <a:ext uri="{FF2B5EF4-FFF2-40B4-BE49-F238E27FC236}">
                  <a16:creationId xmlns:a16="http://schemas.microsoft.com/office/drawing/2014/main" id="{1DF50A12-D1CC-4F0B-B981-272F8014AE76}"/>
                </a:ext>
              </a:extLst>
            </p:cNvPr>
            <p:cNvSpPr>
              <a:spLocks noChangeArrowheads="1"/>
            </p:cNvSpPr>
            <p:nvPr/>
          </p:nvSpPr>
          <p:spPr bwMode="auto">
            <a:xfrm>
              <a:off x="79743" y="5304158"/>
              <a:ext cx="12039600" cy="1200329"/>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Which option is naturally acceptable to you?</a:t>
              </a:r>
            </a:p>
            <a:p>
              <a:pPr algn="ctr">
                <a:buFont typeface="Symbol" panose="05050102010706020507" pitchFamily="18" charset="2"/>
                <a:buNone/>
                <a:defRPr/>
              </a:pPr>
              <a:r>
                <a:rPr lang="en-US" altLang="en-US" b="1" dirty="0">
                  <a:solidFill>
                    <a:prstClr val="white"/>
                  </a:solidFill>
                </a:rPr>
                <a:t>A?</a:t>
              </a:r>
            </a:p>
            <a:p>
              <a:pPr algn="ctr">
                <a:buFont typeface="Symbol" panose="05050102010706020507" pitchFamily="18" charset="2"/>
                <a:buNone/>
                <a:defRPr/>
              </a:pPr>
              <a:r>
                <a:rPr lang="en-US" altLang="en-US" b="1" dirty="0">
                  <a:solidFill>
                    <a:prstClr val="white"/>
                  </a:solidFill>
                </a:rPr>
                <a:t>B?</a:t>
              </a:r>
            </a:p>
            <a:p>
              <a:pPr algn="ctr">
                <a:buFont typeface="Symbol" panose="05050102010706020507" pitchFamily="18" charset="2"/>
                <a:buNone/>
                <a:defRPr/>
              </a:pPr>
              <a:r>
                <a:rPr lang="en-US" altLang="en-US" b="1" dirty="0">
                  <a:solidFill>
                    <a:prstClr val="white"/>
                  </a:solidFill>
                </a:rPr>
                <a:t>C?</a:t>
              </a:r>
            </a:p>
          </p:txBody>
        </p:sp>
        <p:pic>
          <p:nvPicPr>
            <p:cNvPr id="11" name="Picture 4">
              <a:extLst>
                <a:ext uri="{FF2B5EF4-FFF2-40B4-BE49-F238E27FC236}">
                  <a16:creationId xmlns:a16="http://schemas.microsoft.com/office/drawing/2014/main" id="{2C9D0F29-125C-44C9-9974-CFB5160E3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0972800" y="5364573"/>
              <a:ext cx="1050925" cy="1079500"/>
            </a:xfrm>
            <a:prstGeom prst="rect">
              <a:avLst/>
            </a:prstGeom>
            <a:solidFill>
              <a:schemeClr val="bg1"/>
            </a:solidFill>
            <a:ln>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C644-37BB-4971-AC0D-4F70C03157CE}"/>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3C093F41-0414-4C40-B627-F657F8EE7E7B}"/>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E68BADC8-4EFE-4F3A-B602-015A6E0A051D}"/>
              </a:ext>
            </a:extLst>
          </p:cNvPr>
          <p:cNvPicPr>
            <a:picLocks noChangeAspect="1"/>
          </p:cNvPicPr>
          <p:nvPr/>
        </p:nvPicPr>
        <p:blipFill rotWithShape="1">
          <a:blip r:embed="rId2"/>
          <a:srcRect l="13125" t="35556" r="23125" b="4443"/>
          <a:stretch/>
        </p:blipFill>
        <p:spPr>
          <a:xfrm>
            <a:off x="0" y="535664"/>
            <a:ext cx="11353800" cy="6010835"/>
          </a:xfrm>
          <a:prstGeom prst="rect">
            <a:avLst/>
          </a:prstGeom>
        </p:spPr>
      </p:pic>
    </p:spTree>
    <p:extLst>
      <p:ext uri="{BB962C8B-B14F-4D97-AF65-F5344CB8AC3E}">
        <p14:creationId xmlns:p14="http://schemas.microsoft.com/office/powerpoint/2010/main" val="135085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BCFCDA7-E2CB-4BA4-8B70-8CC47D5AD9BB}"/>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Sum Up</a:t>
            </a:r>
            <a:endParaRPr lang="en-US" altLang="en-US"/>
          </a:p>
        </p:txBody>
      </p:sp>
      <p:sp>
        <p:nvSpPr>
          <p:cNvPr id="18435" name="Text Placeholder 2">
            <a:extLst>
              <a:ext uri="{FF2B5EF4-FFF2-40B4-BE49-F238E27FC236}">
                <a16:creationId xmlns:a16="http://schemas.microsoft.com/office/drawing/2014/main" id="{48E33833-BCDA-44AA-886B-BDB121D358A9}"/>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10000"/>
          </a:bodyPr>
          <a:lstStyle/>
          <a:p>
            <a:pPr marL="0" indent="0" defTabSz="1085633">
              <a:buNone/>
            </a:pPr>
            <a:r>
              <a:rPr lang="en-GB" altLang="en-US" b="1" dirty="0"/>
              <a:t>Affection</a:t>
            </a:r>
            <a:r>
              <a:rPr lang="en-GB" altLang="en-US" dirty="0"/>
              <a:t> is the feeling of being related to the other</a:t>
            </a:r>
          </a:p>
          <a:p>
            <a:pPr marL="228600" lvl="1" indent="0" defTabSz="1085633">
              <a:buNone/>
            </a:pPr>
            <a:r>
              <a:rPr lang="en-GB" altLang="en-US" dirty="0"/>
              <a:t>With affection, one has the responsibility and commitment for mutual fulfilment in the relationship</a:t>
            </a:r>
            <a:endParaRPr altLang="en-US" dirty="0"/>
          </a:p>
          <a:p>
            <a:pPr defTabSz="1085633"/>
            <a:endParaRPr altLang="en-US" dirty="0"/>
          </a:p>
          <a:p>
            <a:pPr marL="0" indent="0" defTabSz="1085633">
              <a:buNone/>
            </a:pPr>
            <a:r>
              <a:rPr lang="en-GB" altLang="en-US" b="1" dirty="0"/>
              <a:t>Excellence</a:t>
            </a:r>
            <a:r>
              <a:rPr lang="en-GB" altLang="en-US" dirty="0"/>
              <a:t> is the understanding and living in harmony at all levels of being</a:t>
            </a:r>
          </a:p>
          <a:p>
            <a:pPr marL="228600" lvl="1" indent="0" defTabSz="1085633">
              <a:buNone/>
            </a:pPr>
            <a:r>
              <a:rPr lang="en-US" altLang="en-US" dirty="0"/>
              <a:t>Making effort for Excellence and Competing with the other is not the same thing.</a:t>
            </a:r>
          </a:p>
          <a:p>
            <a:pPr lvl="1" defTabSz="1085633"/>
            <a:r>
              <a:rPr lang="en-US" altLang="en-US" dirty="0"/>
              <a:t>In excellence, one helps to bring the other to her/his level</a:t>
            </a:r>
          </a:p>
          <a:p>
            <a:pPr lvl="1" defTabSz="1085633"/>
            <a:r>
              <a:rPr lang="en-US" altLang="en-US" dirty="0"/>
              <a:t>In competition, one avoids the other to come to her/his level</a:t>
            </a:r>
          </a:p>
          <a:p>
            <a:pPr defTabSz="1085633"/>
            <a:endParaRPr altLang="en-US" dirty="0"/>
          </a:p>
          <a:p>
            <a:pPr marL="0" indent="0" defTabSz="1085633">
              <a:buNone/>
            </a:pPr>
            <a:r>
              <a:rPr altLang="en-US" b="1" dirty="0"/>
              <a:t>Reverence</a:t>
            </a:r>
            <a:r>
              <a:rPr altLang="en-US" dirty="0"/>
              <a:t> is the </a:t>
            </a:r>
            <a:r>
              <a:rPr lang="en-GB" altLang="en-US" dirty="0"/>
              <a:t>feeling of acceptance for excellence </a:t>
            </a:r>
          </a:p>
          <a:p>
            <a:pPr marL="228600" lvl="1" indent="0" defTabSz="1085633">
              <a:buNone/>
            </a:pPr>
            <a:r>
              <a:rPr lang="en-GB" altLang="en-US" dirty="0"/>
              <a:t>(acceptance of the completeness of right understanding in the other)</a:t>
            </a:r>
          </a:p>
          <a:p>
            <a:pPr defTabSz="1085633"/>
            <a:endParaRPr lang="en-GB" altLang="en-US" dirty="0"/>
          </a:p>
          <a:p>
            <a:pPr marL="0" indent="0">
              <a:buNone/>
            </a:pPr>
            <a:r>
              <a:rPr lang="en-US" altLang="en-US" b="1" dirty="0"/>
              <a:t>Gratitude</a:t>
            </a:r>
            <a:r>
              <a:rPr lang="en-US" altLang="en-US" dirty="0"/>
              <a:t> is the feeling for those who have made effort for my excellence</a:t>
            </a:r>
          </a:p>
          <a:p>
            <a:endParaRPr lang="en-US" altLang="en-US" dirty="0"/>
          </a:p>
          <a:p>
            <a:pPr marL="0" indent="0">
              <a:buNone/>
            </a:pPr>
            <a:r>
              <a:rPr lang="en-US" altLang="en-US" b="1" dirty="0"/>
              <a:t>Love</a:t>
            </a:r>
            <a:r>
              <a:rPr lang="en-US" altLang="en-US" dirty="0"/>
              <a:t> is the feeling of being related to all (Complete Value)</a:t>
            </a:r>
          </a:p>
          <a:p>
            <a:pPr marL="228600" lvl="1" indent="0">
              <a:buNone/>
            </a:pPr>
            <a:r>
              <a:rPr lang="en-US" altLang="en-US" dirty="0"/>
              <a:t>(there are several assumptions related to love which need to be rightly evaluated)</a:t>
            </a:r>
          </a:p>
          <a:p>
            <a:pPr marL="228600" lvl="1" indent="0">
              <a:buNone/>
            </a:pPr>
            <a:endParaRPr lang="en-US" altLang="en-US" dirty="0"/>
          </a:p>
          <a:p>
            <a:pPr marL="0" indent="0">
              <a:buNone/>
            </a:pPr>
            <a:r>
              <a:rPr lang="en-US" altLang="en-US" b="1" dirty="0"/>
              <a:t>With the right feeling in me, I feel happy. I am able to rightly relate to the other and work for mutual happiness, for justice in relationship</a:t>
            </a:r>
            <a:endParaRPr altLang="en-US" b="1" dirty="0"/>
          </a:p>
          <a:p>
            <a:pPr defTabSz="1085633"/>
            <a:endParaRPr altLang="en-US" dirty="0"/>
          </a:p>
          <a:p>
            <a:pPr defTabSz="1085633"/>
            <a:endParaRPr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a:extLst>
              <a:ext uri="{FF2B5EF4-FFF2-40B4-BE49-F238E27FC236}">
                <a16:creationId xmlns:a16="http://schemas.microsoft.com/office/drawing/2014/main" id="{2E555056-2253-47F2-9B78-E08CA30B5F8F}"/>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a:latin typeface="Arial" panose="020B0604020202020204" pitchFamily="34" charset="0"/>
                <a:cs typeface="Arial" panose="020B0604020202020204" pitchFamily="34" charset="0"/>
              </a:rPr>
              <a:t>Home Assignment</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5E16EA2-B7D3-4B71-B6B2-0917064999AF}"/>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Home Assignments</a:t>
            </a:r>
          </a:p>
        </p:txBody>
      </p:sp>
      <p:sp>
        <p:nvSpPr>
          <p:cNvPr id="20483" name="Text Placeholder 2">
            <a:extLst>
              <a:ext uri="{FF2B5EF4-FFF2-40B4-BE49-F238E27FC236}">
                <a16:creationId xmlns:a16="http://schemas.microsoft.com/office/drawing/2014/main" id="{846C3905-CD33-4A11-ADE2-03A2FFC59672}"/>
              </a:ext>
            </a:extLst>
          </p:cNvPr>
          <p:cNvSpPr>
            <a:spLocks noGrp="1" noChangeArrowheads="1"/>
          </p:cNvSpPr>
          <p:nvPr>
            <p:ph type="body" sz="quarter" idx="13"/>
          </p:nvPr>
        </p:nvSpPr>
        <p:spPr bwMode="auto">
          <a:xfrm>
            <a:off x="2205" y="609459"/>
            <a:ext cx="12187592" cy="5943812"/>
          </a:xfrm>
        </p:spPr>
        <p:txBody>
          <a:bodyPr vert="horz" wrap="square" numCol="1" anchor="t" anchorCtr="0" compatLnSpc="1">
            <a:prstTxWarp prst="textNoShape">
              <a:avLst/>
            </a:prstTxWarp>
            <a:normAutofit fontScale="92500"/>
          </a:bodyPr>
          <a:lstStyle/>
          <a:p>
            <a:pPr marL="0" indent="0">
              <a:buNone/>
              <a:defRPr/>
            </a:pPr>
            <a:r>
              <a:rPr lang="en-IN" altLang="en-US" dirty="0">
                <a:solidFill>
                  <a:srgbClr val="FF0000"/>
                </a:solidFill>
              </a:rPr>
              <a:t>11.</a:t>
            </a:r>
            <a:r>
              <a:rPr lang="hi-IN" altLang="en-US" dirty="0">
                <a:solidFill>
                  <a:srgbClr val="FF0000"/>
                </a:solidFill>
              </a:rPr>
              <a:t>1</a:t>
            </a:r>
            <a:r>
              <a:rPr lang="en-IN" altLang="en-US" dirty="0">
                <a:solidFill>
                  <a:srgbClr val="FF0000"/>
                </a:solidFill>
              </a:rPr>
              <a:t>. </a:t>
            </a:r>
            <a:r>
              <a:rPr lang="en-IN" altLang="en-US" dirty="0"/>
              <a:t>Suggest ways in which we can develop affection among </a:t>
            </a:r>
          </a:p>
          <a:p>
            <a:pPr marL="1215620" lvl="3" indent="-544107">
              <a:buFont typeface="Symbol" pitchFamily="18" charset="2"/>
              <a:buAutoNum type="alphaLcPeriod"/>
              <a:defRPr/>
            </a:pPr>
            <a:r>
              <a:rPr lang="en-IN" altLang="en-US" sz="2000" dirty="0"/>
              <a:t>Different batches in your institute</a:t>
            </a:r>
          </a:p>
          <a:p>
            <a:pPr marL="1215620" lvl="3" indent="-544107">
              <a:buFont typeface="Symbol" pitchFamily="18" charset="2"/>
              <a:buAutoNum type="alphaLcPeriod"/>
              <a:defRPr/>
            </a:pPr>
            <a:r>
              <a:rPr lang="en-IN" altLang="en-US" sz="2000" dirty="0"/>
              <a:t>Students of the same batch</a:t>
            </a:r>
          </a:p>
          <a:p>
            <a:pPr marL="544107" indent="-544107">
              <a:buFont typeface="Symbol" pitchFamily="18" charset="2"/>
              <a:buAutoNum type="alphaLcPeriod"/>
              <a:defRPr/>
            </a:pPr>
            <a:endParaRPr lang="en-IN" altLang="en-US" dirty="0">
              <a:solidFill>
                <a:srgbClr val="FF0000"/>
              </a:solidFill>
            </a:endParaRPr>
          </a:p>
          <a:p>
            <a:pPr marL="0" indent="0">
              <a:lnSpc>
                <a:spcPct val="110000"/>
              </a:lnSpc>
              <a:spcBef>
                <a:spcPts val="0"/>
              </a:spcBef>
              <a:buNone/>
              <a:defRPr/>
            </a:pPr>
            <a:r>
              <a:rPr lang="en-IN" altLang="en-US" dirty="0">
                <a:solidFill>
                  <a:srgbClr val="FF0000"/>
                </a:solidFill>
              </a:rPr>
              <a:t>11.2.</a:t>
            </a:r>
            <a:r>
              <a:rPr lang="en-IN" altLang="en-US" dirty="0"/>
              <a:t> Make a list of people that you take inspiration from. </a:t>
            </a:r>
          </a:p>
          <a:p>
            <a:pPr marL="671513" lvl="3" indent="0">
              <a:lnSpc>
                <a:spcPct val="110000"/>
              </a:lnSpc>
              <a:spcBef>
                <a:spcPts val="0"/>
              </a:spcBef>
              <a:defRPr/>
            </a:pPr>
            <a:r>
              <a:rPr lang="en-IN" altLang="en-US" sz="2000" dirty="0"/>
              <a:t> Evaluate if they are living in harmony or making effort to do so</a:t>
            </a:r>
          </a:p>
          <a:p>
            <a:pPr marL="671513" lvl="3" indent="0">
              <a:lnSpc>
                <a:spcPct val="110000"/>
              </a:lnSpc>
              <a:spcBef>
                <a:spcPts val="0"/>
              </a:spcBef>
              <a:defRPr/>
            </a:pPr>
            <a:r>
              <a:rPr lang="en-IN" altLang="en-US" sz="2000" dirty="0"/>
              <a:t> Evaluate the feeling you have for them: is it over, under or otherwise evaluation?</a:t>
            </a:r>
          </a:p>
          <a:p>
            <a:pPr marL="671513" lvl="3" indent="0">
              <a:lnSpc>
                <a:spcPct val="110000"/>
              </a:lnSpc>
              <a:spcBef>
                <a:spcPts val="0"/>
              </a:spcBef>
              <a:defRPr/>
            </a:pPr>
            <a:r>
              <a:rPr lang="en-IN" altLang="en-US" sz="2000" dirty="0"/>
              <a:t> Evaluate if they are helping others to live in harmony</a:t>
            </a:r>
          </a:p>
          <a:p>
            <a:pPr marL="671513" lvl="3" indent="0">
              <a:lnSpc>
                <a:spcPct val="110000"/>
              </a:lnSpc>
              <a:spcBef>
                <a:spcPts val="0"/>
              </a:spcBef>
              <a:defRPr/>
            </a:pPr>
            <a:r>
              <a:rPr lang="en-IN" altLang="en-US" sz="2000" dirty="0"/>
              <a:t> Note a few things that you would you like to learn from them</a:t>
            </a:r>
          </a:p>
          <a:p>
            <a:pPr marL="671513" lvl="3" indent="0">
              <a:lnSpc>
                <a:spcPct val="110000"/>
              </a:lnSpc>
              <a:spcBef>
                <a:spcPts val="0"/>
              </a:spcBef>
              <a:defRPr/>
            </a:pPr>
            <a:r>
              <a:rPr lang="en-IN" altLang="en-US" sz="2000" dirty="0"/>
              <a:t> List a few steps that you need to take to work for excellence</a:t>
            </a:r>
          </a:p>
          <a:p>
            <a:pPr marL="671513" lvl="3" indent="0">
              <a:lnSpc>
                <a:spcPct val="110000"/>
              </a:lnSpc>
              <a:spcBef>
                <a:spcPts val="0"/>
              </a:spcBef>
              <a:buNone/>
              <a:defRPr/>
            </a:pPr>
            <a:endParaRPr lang="en-IN" altLang="en-US" sz="2000" dirty="0"/>
          </a:p>
          <a:p>
            <a:pPr>
              <a:buFont typeface="Arial" panose="020B0604020202020204" pitchFamily="34" charset="0"/>
              <a:buNone/>
            </a:pPr>
            <a:r>
              <a:rPr lang="en-US" altLang="en-US" dirty="0">
                <a:solidFill>
                  <a:srgbClr val="FF0000"/>
                </a:solidFill>
              </a:rPr>
              <a:t>11.3. </a:t>
            </a:r>
            <a:r>
              <a:rPr lang="en-US" altLang="en-US" dirty="0"/>
              <a:t>Make a list of people in your family, in the college and in the larger society who are directly and indirectly participating in fulfilling your needs.</a:t>
            </a:r>
            <a:r>
              <a:rPr lang="en-IN" altLang="en-US" dirty="0">
                <a:solidFill>
                  <a:srgbClr val="FF0000"/>
                </a:solidFill>
                <a:cs typeface="Arial" panose="020B0604020202020204" pitchFamily="34" charset="0"/>
              </a:rPr>
              <a:t> </a:t>
            </a:r>
            <a:r>
              <a:rPr lang="en-IN" altLang="en-US" dirty="0">
                <a:cs typeface="Arial" panose="020B0604020202020204" pitchFamily="34" charset="0"/>
              </a:rPr>
              <a:t>What is your feeling for them, </a:t>
            </a:r>
            <a:r>
              <a:rPr lang="en-IN" altLang="en-US" dirty="0"/>
              <a:t>how</a:t>
            </a:r>
            <a:r>
              <a:rPr lang="en-IN" altLang="en-US" dirty="0">
                <a:cs typeface="Arial" panose="020B0604020202020204" pitchFamily="34" charset="0"/>
              </a:rPr>
              <a:t> is your interaction with them, what is your contribution (in terms of understanding, feeling and physical facility) to them?</a:t>
            </a:r>
          </a:p>
          <a:p>
            <a:pPr>
              <a:buFont typeface="Arial" panose="020B0604020202020204" pitchFamily="34" charset="0"/>
              <a:buNone/>
            </a:pPr>
            <a:endParaRPr lang="en-IN" altLang="en-US" dirty="0">
              <a:cs typeface="Arial" panose="020B0604020202020204" pitchFamily="34" charset="0"/>
            </a:endParaRPr>
          </a:p>
          <a:p>
            <a:pPr>
              <a:buFont typeface="Arial" panose="020B0604020202020204" pitchFamily="34" charset="0"/>
              <a:buNone/>
            </a:pPr>
            <a:r>
              <a:rPr lang="en-IN" altLang="en-US" dirty="0">
                <a:solidFill>
                  <a:srgbClr val="FF0000"/>
                </a:solidFill>
                <a:cs typeface="Arial" panose="020B0604020202020204" pitchFamily="34" charset="0"/>
              </a:rPr>
              <a:t>11.4.</a:t>
            </a:r>
            <a:r>
              <a:rPr lang="en-IN" altLang="en-US" dirty="0">
                <a:cs typeface="Arial" panose="020B0604020202020204" pitchFamily="34" charset="0"/>
              </a:rPr>
              <a:t> Distinguish between Love and Infatuation</a:t>
            </a:r>
          </a:p>
          <a:p>
            <a:pPr>
              <a:buFont typeface="Arial" panose="020B0604020202020204" pitchFamily="34" charset="0"/>
              <a:buNone/>
            </a:pPr>
            <a:r>
              <a:rPr lang="en-IN" altLang="en-US" dirty="0"/>
              <a:t>	What do you mostly think about? Love or Infatuation (or something else)?</a:t>
            </a:r>
            <a:endParaRPr lang="en-US" altLang="en-US" dirty="0">
              <a:cs typeface="Arial" panose="020B0604020202020204" pitchFamily="34" charset="0"/>
            </a:endParaRPr>
          </a:p>
          <a:p>
            <a:pPr marL="0" indent="0">
              <a:lnSpc>
                <a:spcPct val="110000"/>
              </a:lnSpc>
              <a:spcBef>
                <a:spcPts val="0"/>
              </a:spcBef>
              <a:buNone/>
              <a:defRPr/>
            </a:pPr>
            <a:endParaRPr lang="en-IN"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a:extLst>
              <a:ext uri="{FF2B5EF4-FFF2-40B4-BE49-F238E27FC236}">
                <a16:creationId xmlns:a16="http://schemas.microsoft.com/office/drawing/2014/main" id="{AEA78435-C39C-4EB2-B739-17BBFE78FFCE}"/>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a:latin typeface="Arial" panose="020B0604020202020204" pitchFamily="34" charset="0"/>
                <a:cs typeface="Arial" panose="020B0604020202020204" pitchFamily="34" charset="0"/>
              </a:rPr>
              <a:t>Questions?</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2136B6F-7FAB-4E81-9809-B7240B19E18C}"/>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Home Assignments</a:t>
            </a:r>
          </a:p>
        </p:txBody>
      </p:sp>
      <p:sp>
        <p:nvSpPr>
          <p:cNvPr id="20483" name="Text Placeholder 2">
            <a:extLst>
              <a:ext uri="{FF2B5EF4-FFF2-40B4-BE49-F238E27FC236}">
                <a16:creationId xmlns:a16="http://schemas.microsoft.com/office/drawing/2014/main" id="{6F2D0594-989A-4F49-8C8F-718DA48E00B6}"/>
              </a:ext>
            </a:extLst>
          </p:cNvPr>
          <p:cNvSpPr>
            <a:spLocks noGrp="1"/>
          </p:cNvSpPr>
          <p:nvPr>
            <p:ph type="body" sz="quarter" idx="13"/>
          </p:nvPr>
        </p:nvSpPr>
        <p:spPr bwMode="auto">
          <a:xfrm>
            <a:off x="2205" y="609459"/>
            <a:ext cx="12187592" cy="5943812"/>
          </a:xfrm>
        </p:spPr>
        <p:txBody>
          <a:bodyPr vert="horz" wrap="square" numCol="1" anchor="t" anchorCtr="0" compatLnSpc="1">
            <a:prstTxWarp prst="textNoShape">
              <a:avLst/>
            </a:prstTxWarp>
            <a:noAutofit/>
          </a:bodyPr>
          <a:lstStyle/>
          <a:p>
            <a:pPr marL="0" indent="0">
              <a:lnSpc>
                <a:spcPct val="120000"/>
              </a:lnSpc>
              <a:spcBef>
                <a:spcPts val="0"/>
              </a:spcBef>
              <a:buNone/>
              <a:defRPr/>
            </a:pPr>
            <a:r>
              <a:rPr lang="en-US" altLang="en-US" dirty="0">
                <a:solidFill>
                  <a:srgbClr val="FF0000"/>
                </a:solidFill>
              </a:rPr>
              <a:t>10.1</a:t>
            </a:r>
            <a:r>
              <a:rPr lang="en-US" altLang="en-US" dirty="0"/>
              <a:t>. Write down what would be the right evaluation of yourself. Mention any five points. </a:t>
            </a:r>
            <a:r>
              <a:rPr lang="en-IN" dirty="0"/>
              <a:t>Recall when you were over-, under-, otherwise evaluated in the past. How did you feel in each case? Share an example of each case.</a:t>
            </a:r>
          </a:p>
          <a:p>
            <a:pPr marL="0" indent="0">
              <a:lnSpc>
                <a:spcPct val="120000"/>
              </a:lnSpc>
              <a:spcBef>
                <a:spcPts val="0"/>
              </a:spcBef>
              <a:buNone/>
              <a:defRPr/>
            </a:pPr>
            <a:endParaRPr lang="en-IN" altLang="en-US" dirty="0">
              <a:solidFill>
                <a:srgbClr val="FF0000"/>
              </a:solidFill>
            </a:endParaRPr>
          </a:p>
          <a:p>
            <a:pPr marL="0" indent="0">
              <a:lnSpc>
                <a:spcPct val="120000"/>
              </a:lnSpc>
              <a:spcBef>
                <a:spcPts val="0"/>
              </a:spcBef>
              <a:buNone/>
              <a:defRPr/>
            </a:pPr>
            <a:r>
              <a:rPr lang="en-IN" altLang="en-US" dirty="0">
                <a:solidFill>
                  <a:srgbClr val="FF0000"/>
                </a:solidFill>
              </a:rPr>
              <a:t>10.2</a:t>
            </a:r>
            <a:r>
              <a:rPr lang="en-IN" altLang="en-US" dirty="0"/>
              <a:t>. </a:t>
            </a:r>
            <a:r>
              <a:rPr lang="en-IN" dirty="0"/>
              <a:t>How do you feel when the </a:t>
            </a:r>
            <a:r>
              <a:rPr lang="en-IN" sz="2200" dirty="0"/>
              <a:t>other differentiates in relationship with you? How do you feel when you differentiate, or try to show you are special, different?</a:t>
            </a:r>
            <a:r>
              <a:rPr lang="en-IN" dirty="0"/>
              <a:t> </a:t>
            </a:r>
            <a:r>
              <a:rPr lang="en-IN" sz="2200" dirty="0"/>
              <a:t>Share one or two incidents of these situations</a:t>
            </a:r>
          </a:p>
          <a:p>
            <a:pPr marL="0" indent="0">
              <a:lnSpc>
                <a:spcPct val="120000"/>
              </a:lnSpc>
              <a:spcBef>
                <a:spcPts val="0"/>
              </a:spcBef>
              <a:buNone/>
              <a:defRPr/>
            </a:pPr>
            <a:endParaRPr lang="en-IN" altLang="en-US" dirty="0"/>
          </a:p>
          <a:p>
            <a:pPr marL="0" indent="0">
              <a:buNone/>
            </a:pPr>
            <a:r>
              <a:rPr lang="en-US" altLang="en-US" dirty="0">
                <a:solidFill>
                  <a:srgbClr val="FF0000"/>
                </a:solidFill>
              </a:rPr>
              <a:t>10.3. </a:t>
            </a:r>
            <a:r>
              <a:rPr lang="en-US" altLang="en-US" dirty="0"/>
              <a:t>What have you been able to explore regarding complementarity in your close relationships? </a:t>
            </a:r>
            <a:r>
              <a:rPr lang="en-IN" dirty="0"/>
              <a:t>Give one or two examples of how you can be complementary to a person from a different age, region, sect, belief, etc. </a:t>
            </a:r>
          </a:p>
          <a:p>
            <a:pPr marL="272053" lvl="1" indent="0">
              <a:lnSpc>
                <a:spcPct val="120000"/>
              </a:lnSpc>
              <a:spcBef>
                <a:spcPts val="0"/>
              </a:spcBef>
              <a:buNone/>
              <a:defRPr/>
            </a:pPr>
            <a:endParaRPr lang="en-IN" alt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276BC22-2827-4995-948B-FE46F300E121}"/>
              </a:ext>
            </a:extLst>
          </p:cNvPr>
          <p:cNvSpPr>
            <a:spLocks noGrp="1"/>
          </p:cNvSpPr>
          <p:nvPr>
            <p:ph type="subTitle" idx="1"/>
          </p:nvPr>
        </p:nvSpPr>
        <p:spPr/>
        <p:txBody>
          <a:bodyPr/>
          <a:lstStyle/>
          <a:p>
            <a:r>
              <a:rPr lang="en-US" altLang="en-US" sz="1800" dirty="0">
                <a:latin typeface="Arial" panose="020B0604020202020204" pitchFamily="34" charset="0"/>
                <a:cs typeface="Arial" panose="020B0604020202020204" pitchFamily="34" charset="0"/>
              </a:rPr>
              <a:t>Shifting from competition to excellence, infatuation to love…</a:t>
            </a:r>
            <a:endParaRPr lang="en-IN" dirty="0"/>
          </a:p>
        </p:txBody>
      </p:sp>
      <p:sp>
        <p:nvSpPr>
          <p:cNvPr id="3074" name="Title 10">
            <a:extLst>
              <a:ext uri="{FF2B5EF4-FFF2-40B4-BE49-F238E27FC236}">
                <a16:creationId xmlns:a16="http://schemas.microsoft.com/office/drawing/2014/main" id="{9B80A04C-F362-4625-A3D7-CD20163CA53F}"/>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dirty="0">
                <a:latin typeface="Arial" panose="020B0604020202020204" pitchFamily="34" charset="0"/>
                <a:cs typeface="Arial" panose="020B0604020202020204" pitchFamily="34" charset="0"/>
              </a:rPr>
              <a:t>  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11</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Fulfilment in Relationship – Other Feelings</a:t>
            </a:r>
            <a:endParaRPr lang="en-GB" altLang="en-US" sz="25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1679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79767CA-9F6A-42AA-9F14-563E55B2FB36}"/>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Trust and Respect</a:t>
            </a:r>
          </a:p>
        </p:txBody>
      </p:sp>
      <p:sp>
        <p:nvSpPr>
          <p:cNvPr id="5123" name="Text Placeholder 2">
            <a:extLst>
              <a:ext uri="{FF2B5EF4-FFF2-40B4-BE49-F238E27FC236}">
                <a16:creationId xmlns:a16="http://schemas.microsoft.com/office/drawing/2014/main" id="{7EEEC751-76A1-4025-A986-2D22137BD94C}"/>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defTabSz="1085633">
              <a:buNone/>
            </a:pPr>
            <a:r>
              <a:rPr altLang="en-US" dirty="0"/>
              <a:t>So far, we discussed the feelings of Trust and Respect.</a:t>
            </a:r>
          </a:p>
          <a:p>
            <a:pPr marL="0" indent="0" defTabSz="1085633">
              <a:buNone/>
            </a:pPr>
            <a:endParaRPr altLang="en-US" dirty="0"/>
          </a:p>
          <a:p>
            <a:pPr marL="0" indent="0" defTabSz="1085633">
              <a:buNone/>
            </a:pPr>
            <a:r>
              <a:rPr altLang="en-US" dirty="0">
                <a:solidFill>
                  <a:srgbClr val="0000FF"/>
                </a:solidFill>
              </a:rPr>
              <a:t>Trust</a:t>
            </a:r>
            <a:r>
              <a:rPr altLang="en-US" dirty="0"/>
              <a:t> is the assurance that the natural acceptance of the other is to make me happy and prosperous</a:t>
            </a:r>
          </a:p>
          <a:p>
            <a:pPr marL="0" indent="0" defTabSz="1085633">
              <a:buNone/>
            </a:pPr>
            <a:endParaRPr altLang="en-US" dirty="0"/>
          </a:p>
          <a:p>
            <a:pPr marL="0" indent="0" defTabSz="1085633">
              <a:buNone/>
            </a:pPr>
            <a:r>
              <a:rPr altLang="en-US" dirty="0"/>
              <a:t>To make a successful program with the other, it is essential to rightly evaluate oneself and the other</a:t>
            </a:r>
          </a:p>
          <a:p>
            <a:pPr marL="0" indent="0" defTabSz="1085633">
              <a:buNone/>
            </a:pPr>
            <a:r>
              <a:rPr altLang="en-US" dirty="0"/>
              <a:t>We have seen that </a:t>
            </a:r>
            <a:r>
              <a:rPr altLang="en-US" b="1" dirty="0">
                <a:solidFill>
                  <a:srgbClr val="0000FF"/>
                </a:solidFill>
              </a:rPr>
              <a:t>right evaluation is respect</a:t>
            </a:r>
          </a:p>
          <a:p>
            <a:pPr marL="0" indent="0" defTabSz="1085633">
              <a:buNone/>
            </a:pPr>
            <a:endParaRPr altLang="en-US" dirty="0"/>
          </a:p>
          <a:p>
            <a:pPr marL="0" indent="0" defTabSz="1085633">
              <a:buNone/>
            </a:pPr>
            <a:endParaRPr altLang="en-US" dirty="0"/>
          </a:p>
          <a:p>
            <a:pPr marL="0" indent="0" defTabSz="1085633">
              <a:buNone/>
            </a:pPr>
            <a:r>
              <a:rPr altLang="en-US" dirty="0"/>
              <a:t>Can you see that </a:t>
            </a:r>
            <a:r>
              <a:rPr altLang="en-US" dirty="0">
                <a:solidFill>
                  <a:srgbClr val="0000FF"/>
                </a:solidFill>
              </a:rPr>
              <a:t>Trust</a:t>
            </a:r>
            <a:r>
              <a:rPr altLang="en-US" dirty="0"/>
              <a:t> (assurance) and </a:t>
            </a:r>
            <a:r>
              <a:rPr altLang="en-US" dirty="0">
                <a:solidFill>
                  <a:srgbClr val="0000FF"/>
                </a:solidFill>
              </a:rPr>
              <a:t>Respect</a:t>
            </a:r>
            <a:r>
              <a:rPr altLang="en-US" dirty="0"/>
              <a:t> (right evaluation) are at the base of any relationship?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04ADCB8-ECAD-4CDA-892F-C794C96B4F1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Affection</a:t>
            </a:r>
            <a:endParaRPr lang="en-GB" altLang="en-US" dirty="0"/>
          </a:p>
        </p:txBody>
      </p:sp>
      <p:sp>
        <p:nvSpPr>
          <p:cNvPr id="5123" name="Text Placeholder 2">
            <a:extLst>
              <a:ext uri="{FF2B5EF4-FFF2-40B4-BE49-F238E27FC236}">
                <a16:creationId xmlns:a16="http://schemas.microsoft.com/office/drawing/2014/main" id="{BDDE56D3-E630-4604-9815-32D8D506E473}"/>
              </a:ext>
            </a:extLst>
          </p:cNvPr>
          <p:cNvSpPr>
            <a:spLocks noGrp="1"/>
          </p:cNvSpPr>
          <p:nvPr>
            <p:ph type="body" sz="quarter" idx="13"/>
          </p:nvPr>
        </p:nvSpPr>
        <p:spPr bwMode="auto">
          <a:ln>
            <a:miter lim="800000"/>
            <a:headEnd/>
            <a:tailEnd/>
          </a:ln>
        </p:spPr>
        <p:txBody>
          <a:bodyPr vert="horz" wrap="square" numCol="1" anchor="t" anchorCtr="0" compatLnSpc="1">
            <a:prstTxWarp prst="textNoShape">
              <a:avLst/>
            </a:prstTxWarp>
            <a:normAutofit/>
          </a:bodyPr>
          <a:lstStyle/>
          <a:p>
            <a:pPr marL="272054" indent="-272054">
              <a:buNone/>
              <a:defRPr/>
            </a:pPr>
            <a:r>
              <a:rPr lang="en-GB" altLang="en-US" dirty="0"/>
              <a:t>The feeling of being related to the other</a:t>
            </a:r>
          </a:p>
          <a:p>
            <a:pPr marL="272054" indent="-272054">
              <a:buNone/>
              <a:defRPr/>
            </a:pPr>
            <a:r>
              <a:rPr lang="en-GB" altLang="en-US" dirty="0"/>
              <a:t>	(acceptance of the other as one’s relative, the other is like me)</a:t>
            </a:r>
          </a:p>
          <a:p>
            <a:pPr marL="272054" indent="-272054">
              <a:buNone/>
              <a:defRPr/>
            </a:pPr>
            <a:r>
              <a:rPr altLang="en-US" sz="3099" dirty="0" err="1">
                <a:solidFill>
                  <a:srgbClr val="1E00AA"/>
                </a:solidFill>
                <a:latin typeface="Kruti Dev 010" pitchFamily="2" charset="0"/>
              </a:rPr>
              <a:t>nwljs</a:t>
            </a:r>
            <a:r>
              <a:rPr altLang="en-US" sz="3099" dirty="0">
                <a:solidFill>
                  <a:srgbClr val="1E00AA"/>
                </a:solidFill>
                <a:latin typeface="Kruti Dev 010" pitchFamily="2" charset="0"/>
              </a:rPr>
              <a:t> </a:t>
            </a:r>
            <a:r>
              <a:rPr altLang="en-US" sz="3099" dirty="0" err="1">
                <a:solidFill>
                  <a:srgbClr val="1E00AA"/>
                </a:solidFill>
                <a:latin typeface="Kruti Dev 010" pitchFamily="2" charset="0"/>
              </a:rPr>
              <a:t>dks</a:t>
            </a:r>
            <a:r>
              <a:rPr altLang="en-US" sz="3099" dirty="0">
                <a:solidFill>
                  <a:srgbClr val="1E00AA"/>
                </a:solidFill>
                <a:latin typeface="Kruti Dev 010" pitchFamily="2" charset="0"/>
              </a:rPr>
              <a:t> </a:t>
            </a:r>
            <a:r>
              <a:rPr altLang="en-US" sz="3099" dirty="0" err="1">
                <a:solidFill>
                  <a:srgbClr val="1E00AA"/>
                </a:solidFill>
                <a:latin typeface="Kruti Dev 010" pitchFamily="2" charset="0"/>
              </a:rPr>
              <a:t>laca</a:t>
            </a:r>
            <a:r>
              <a:rPr altLang="en-US" sz="3099" dirty="0">
                <a:solidFill>
                  <a:srgbClr val="1E00AA"/>
                </a:solidFill>
                <a:latin typeface="Kruti Dev 010" pitchFamily="2" charset="0"/>
              </a:rPr>
              <a:t>/</a:t>
            </a:r>
            <a:r>
              <a:rPr altLang="en-US" sz="3099" dirty="0" err="1">
                <a:solidFill>
                  <a:srgbClr val="1E00AA"/>
                </a:solidFill>
                <a:latin typeface="Kruti Dev 010" pitchFamily="2" charset="0"/>
              </a:rPr>
              <a:t>kh</a:t>
            </a:r>
            <a:r>
              <a:rPr altLang="en-US" sz="3099" dirty="0">
                <a:solidFill>
                  <a:srgbClr val="1E00AA"/>
                </a:solidFill>
                <a:latin typeface="Kruti Dev 010" pitchFamily="2" charset="0"/>
              </a:rPr>
              <a:t> ds :</a:t>
            </a:r>
            <a:r>
              <a:rPr altLang="en-US" sz="3099" dirty="0" err="1">
                <a:solidFill>
                  <a:srgbClr val="1E00AA"/>
                </a:solidFill>
                <a:latin typeface="Kruti Dev 010" pitchFamily="2" charset="0"/>
              </a:rPr>
              <a:t>i</a:t>
            </a:r>
            <a:r>
              <a:rPr altLang="en-US" sz="3099" dirty="0">
                <a:solidFill>
                  <a:srgbClr val="1E00AA"/>
                </a:solidFill>
                <a:latin typeface="Kruti Dev 010" pitchFamily="2" charset="0"/>
              </a:rPr>
              <a:t> </a:t>
            </a:r>
            <a:r>
              <a:rPr altLang="en-US" sz="3099" dirty="0" err="1">
                <a:solidFill>
                  <a:srgbClr val="1E00AA"/>
                </a:solidFill>
                <a:latin typeface="Kruti Dev 010" pitchFamily="2" charset="0"/>
              </a:rPr>
              <a:t>esa</a:t>
            </a:r>
            <a:r>
              <a:rPr altLang="en-US" sz="3099" dirty="0">
                <a:solidFill>
                  <a:srgbClr val="1E00AA"/>
                </a:solidFill>
                <a:latin typeface="Kruti Dev 010" pitchFamily="2" charset="0"/>
              </a:rPr>
              <a:t> </a:t>
            </a:r>
            <a:r>
              <a:rPr altLang="en-US" sz="3099" dirty="0" err="1">
                <a:solidFill>
                  <a:srgbClr val="1E00AA"/>
                </a:solidFill>
                <a:latin typeface="Kruti Dev 010" pitchFamily="2" charset="0"/>
              </a:rPr>
              <a:t>Lohdkjus</a:t>
            </a:r>
            <a:r>
              <a:rPr altLang="en-US" sz="3099" dirty="0">
                <a:solidFill>
                  <a:srgbClr val="1E00AA"/>
                </a:solidFill>
                <a:latin typeface="Kruti Dev 010" pitchFamily="2" charset="0"/>
              </a:rPr>
              <a:t> dk </a:t>
            </a:r>
            <a:r>
              <a:rPr altLang="en-US" sz="3099" dirty="0" err="1">
                <a:solidFill>
                  <a:srgbClr val="1E00AA"/>
                </a:solidFill>
                <a:latin typeface="Kruti Dev 010" pitchFamily="2" charset="0"/>
              </a:rPr>
              <a:t>HkkoA</a:t>
            </a:r>
            <a:r>
              <a:rPr altLang="en-US" sz="3099" dirty="0">
                <a:solidFill>
                  <a:srgbClr val="1E00AA"/>
                </a:solidFill>
                <a:latin typeface="Kruti Dev 010" pitchFamily="2" charset="0"/>
              </a:rPr>
              <a:t> </a:t>
            </a:r>
            <a:r>
              <a:rPr altLang="en-US" sz="3099" dirty="0" err="1">
                <a:solidFill>
                  <a:srgbClr val="1E00AA"/>
                </a:solidFill>
                <a:latin typeface="Kruti Dev 010" pitchFamily="2" charset="0"/>
              </a:rPr>
              <a:t>fufoZj®f</a:t>
            </a:r>
            <a:r>
              <a:rPr altLang="en-US" sz="3099" dirty="0">
                <a:solidFill>
                  <a:srgbClr val="1E00AA"/>
                </a:solidFill>
                <a:latin typeface="Kruti Dev 010" pitchFamily="2" charset="0"/>
              </a:rPr>
              <a:t>/</a:t>
            </a:r>
            <a:r>
              <a:rPr altLang="en-US" sz="3099" dirty="0" err="1">
                <a:solidFill>
                  <a:srgbClr val="1E00AA"/>
                </a:solidFill>
                <a:latin typeface="Kruti Dev 010" pitchFamily="2" charset="0"/>
              </a:rPr>
              <a:t>krkA</a:t>
            </a:r>
            <a:endParaRPr altLang="en-US" sz="3099" dirty="0">
              <a:solidFill>
                <a:srgbClr val="1E00AA"/>
              </a:solidFill>
              <a:latin typeface="Kruti Dev 010" pitchFamily="2" charset="0"/>
            </a:endParaRPr>
          </a:p>
          <a:p>
            <a:pPr marL="272054" indent="-272054">
              <a:buNone/>
              <a:defRPr/>
            </a:pPr>
            <a:endParaRPr lang="en-GB" altLang="en-US" dirty="0"/>
          </a:p>
          <a:p>
            <a:pPr marL="272054" indent="-272054">
              <a:buNone/>
              <a:defRPr/>
            </a:pPr>
            <a:endParaRPr lang="en-GB" altLang="en-US" dirty="0"/>
          </a:p>
          <a:p>
            <a:pPr marL="272054" indent="-272054">
              <a:buNone/>
              <a:defRPr/>
            </a:pPr>
            <a:r>
              <a:rPr lang="en-GB" altLang="en-US" dirty="0"/>
              <a:t>One has the responsibility and commitment for mutual fulfilment in the relationship</a:t>
            </a:r>
          </a:p>
          <a:p>
            <a:pPr marL="272054" indent="-272054">
              <a:buNone/>
              <a:defRPr/>
            </a:pPr>
            <a:endParaRPr lang="en-GB" altLang="en-US" dirty="0"/>
          </a:p>
          <a:p>
            <a:pPr marL="272054" indent="-272054">
              <a:buNone/>
              <a:defRPr/>
            </a:pPr>
            <a:endParaRPr lang="en-GB" altLang="en-US" dirty="0">
              <a:solidFill>
                <a:srgbClr val="FF0000"/>
              </a:solidFill>
            </a:endParaRPr>
          </a:p>
          <a:p>
            <a:pPr marL="272054" indent="-272054">
              <a:buNone/>
              <a:defRPr/>
            </a:pPr>
            <a:endParaRPr lang="en-GB" altLang="en-US" dirty="0">
              <a:solidFill>
                <a:srgbClr val="FF0000"/>
              </a:solidFill>
            </a:endParaRPr>
          </a:p>
          <a:p>
            <a:pPr marL="272054" indent="-272054">
              <a:buNone/>
              <a:defRPr/>
            </a:pPr>
            <a:endParaRPr lang="en-GB" altLang="en-US" dirty="0">
              <a:solidFill>
                <a:srgbClr val="FF0000"/>
              </a:solidFill>
            </a:endParaRPr>
          </a:p>
          <a:p>
            <a:pPr marL="272054" indent="-272054">
              <a:buNone/>
              <a:defRPr/>
            </a:pPr>
            <a:endParaRPr lang="en-GB" altLang="en-US" dirty="0">
              <a:solidFill>
                <a:srgbClr val="FF0000"/>
              </a:solidFill>
            </a:endParaRPr>
          </a:p>
          <a:p>
            <a:pPr marL="272054" indent="-272054">
              <a:buNone/>
              <a:defRPr/>
            </a:pPr>
            <a:r>
              <a:rPr lang="en-GB" altLang="en-US" dirty="0">
                <a:solidFill>
                  <a:srgbClr val="FF0000"/>
                </a:solidFill>
              </a:rPr>
              <a:t>Opposition, jealousy... are an indication of the absence of affection</a:t>
            </a:r>
          </a:p>
        </p:txBody>
      </p:sp>
      <p:pic>
        <p:nvPicPr>
          <p:cNvPr id="6" name="Picture 4">
            <a:extLst>
              <a:ext uri="{FF2B5EF4-FFF2-40B4-BE49-F238E27FC236}">
                <a16:creationId xmlns:a16="http://schemas.microsoft.com/office/drawing/2014/main" id="{8AFC95EE-8D10-4637-95C3-158B6731F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864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04022382-995D-4F2F-9675-C71F0D7D25FD}"/>
              </a:ext>
            </a:extLst>
          </p:cNvPr>
          <p:cNvSpPr>
            <a:spLocks noGrp="1" noChangeArrowheads="1"/>
          </p:cNvSpPr>
          <p:nvPr>
            <p:ph sz="half" idx="2"/>
          </p:nvPr>
        </p:nvSpPr>
        <p:spPr bwMode="auto">
          <a:xfrm>
            <a:off x="6172200" y="609600"/>
            <a:ext cx="5981700" cy="5943600"/>
          </a:xfrm>
          <a:solidFill>
            <a:srgbClr val="80008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CA" dirty="0">
                <a:solidFill>
                  <a:schemeClr val="bg1"/>
                </a:solidFill>
              </a:rPr>
              <a:t>How do you feel when a relative/ friend comes to your family?</a:t>
            </a:r>
          </a:p>
          <a:p>
            <a:pPr marL="0" indent="0">
              <a:buNone/>
              <a:defRPr/>
            </a:pPr>
            <a:endParaRPr lang="en-US" dirty="0">
              <a:solidFill>
                <a:schemeClr val="bg1"/>
              </a:solidFill>
            </a:endParaRPr>
          </a:p>
          <a:p>
            <a:pPr marL="272054" indent="-272054">
              <a:defRPr/>
            </a:pPr>
            <a:r>
              <a:rPr lang="en-CA" dirty="0">
                <a:solidFill>
                  <a:schemeClr val="bg1"/>
                </a:solidFill>
              </a:rPr>
              <a:t>We feel happy about it. We want to share many things with them and also listen from them. This exchange of feelings and words satisfies all of us.</a:t>
            </a:r>
          </a:p>
          <a:p>
            <a:pPr marL="0" indent="0">
              <a:buNone/>
              <a:defRPr/>
            </a:pPr>
            <a:r>
              <a:rPr lang="en-CA" dirty="0">
                <a:solidFill>
                  <a:schemeClr val="bg1"/>
                </a:solidFill>
              </a:rPr>
              <a:t>   </a:t>
            </a:r>
            <a:r>
              <a:rPr lang="en-CA" b="1" dirty="0">
                <a:solidFill>
                  <a:schemeClr val="bg1"/>
                </a:solidFill>
              </a:rPr>
              <a:t>That is interaction</a:t>
            </a:r>
          </a:p>
          <a:p>
            <a:pPr marL="272054" indent="-272054">
              <a:defRPr/>
            </a:pPr>
            <a:endParaRPr lang="en-US" dirty="0">
              <a:solidFill>
                <a:schemeClr val="bg1"/>
              </a:solidFill>
            </a:endParaRPr>
          </a:p>
          <a:p>
            <a:pPr marL="0" indent="0">
              <a:buNone/>
              <a:defRPr/>
            </a:pPr>
            <a:r>
              <a:rPr lang="en-CA" dirty="0">
                <a:solidFill>
                  <a:schemeClr val="bg1"/>
                </a:solidFill>
              </a:rPr>
              <a:t>(Here, we feel connected with them, take care of their immediate needs, and facilitate them to set their things in order….) </a:t>
            </a:r>
            <a:endParaRPr lang="en-US" dirty="0">
              <a:solidFill>
                <a:schemeClr val="bg1"/>
              </a:solidFill>
            </a:endParaRPr>
          </a:p>
        </p:txBody>
      </p:sp>
      <p:sp>
        <p:nvSpPr>
          <p:cNvPr id="7172" name="Title 6">
            <a:extLst>
              <a:ext uri="{FF2B5EF4-FFF2-40B4-BE49-F238E27FC236}">
                <a16:creationId xmlns:a16="http://schemas.microsoft.com/office/drawing/2014/main" id="{8C1C1EB1-8BC1-4D15-836B-EC10E5203ACF}"/>
              </a:ext>
            </a:extLst>
          </p:cNvPr>
          <p:cNvSpPr>
            <a:spLocks noGrp="1" noChangeArrowheads="1"/>
          </p:cNvSpPr>
          <p:nvPr>
            <p:ph type="title"/>
          </p:nvPr>
        </p:nvSpPr>
        <p:spPr bwMode="auto">
          <a:xfrm>
            <a:off x="6184900" y="76201"/>
            <a:ext cx="6007100" cy="380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Meaningful Interaction (with affection)</a:t>
            </a:r>
            <a:endParaRPr lang="en-US" altLang="en-US" dirty="0"/>
          </a:p>
        </p:txBody>
      </p:sp>
      <p:sp>
        <p:nvSpPr>
          <p:cNvPr id="2" name="Content Placeholder 1">
            <a:extLst>
              <a:ext uri="{FF2B5EF4-FFF2-40B4-BE49-F238E27FC236}">
                <a16:creationId xmlns:a16="http://schemas.microsoft.com/office/drawing/2014/main" id="{BA62FBA2-34A7-4D39-8B67-9FE80E290735}"/>
              </a:ext>
            </a:extLst>
          </p:cNvPr>
          <p:cNvSpPr>
            <a:spLocks noGrp="1"/>
          </p:cNvSpPr>
          <p:nvPr>
            <p:ph sz="quarter" idx="10"/>
          </p:nvPr>
        </p:nvSpPr>
        <p:spPr>
          <a:xfrm>
            <a:off x="114300" y="76200"/>
            <a:ext cx="5981700" cy="381000"/>
          </a:xfrm>
        </p:spPr>
        <p:txBody>
          <a:bodyPr/>
          <a:lstStyle/>
          <a:p>
            <a:r>
              <a:rPr lang="en-IN" altLang="en-US" dirty="0"/>
              <a:t>Ragging (lack of affection)</a:t>
            </a:r>
            <a:endParaRPr lang="en-IN" dirty="0"/>
          </a:p>
        </p:txBody>
      </p:sp>
      <p:cxnSp>
        <p:nvCxnSpPr>
          <p:cNvPr id="11" name="Straight Arrow Connector 10">
            <a:extLst>
              <a:ext uri="{FF2B5EF4-FFF2-40B4-BE49-F238E27FC236}">
                <a16:creationId xmlns:a16="http://schemas.microsoft.com/office/drawing/2014/main" id="{A2ADB30B-3C37-4106-811C-76D0768A158B}"/>
              </a:ext>
            </a:extLst>
          </p:cNvPr>
          <p:cNvCxnSpPr/>
          <p:nvPr/>
        </p:nvCxnSpPr>
        <p:spPr>
          <a:xfrm>
            <a:off x="4038600" y="304800"/>
            <a:ext cx="2057400"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12" name="Content Placeholder 4">
            <a:extLst>
              <a:ext uri="{FF2B5EF4-FFF2-40B4-BE49-F238E27FC236}">
                <a16:creationId xmlns:a16="http://schemas.microsoft.com/office/drawing/2014/main" id="{56375024-EBB6-47F9-BA52-BBB4F71CCCC5}"/>
              </a:ext>
            </a:extLst>
          </p:cNvPr>
          <p:cNvSpPr txBox="1">
            <a:spLocks noChangeArrowheads="1"/>
          </p:cNvSpPr>
          <p:nvPr/>
        </p:nvSpPr>
        <p:spPr bwMode="auto">
          <a:xfrm>
            <a:off x="0" y="609600"/>
            <a:ext cx="6007100" cy="5943600"/>
          </a:xfrm>
          <a:prstGeom prst="rect">
            <a:avLst/>
          </a:prstGeom>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Font typeface="Arial" panose="020B0604020202020204" pitchFamily="34" charset="0"/>
              <a:buChar char="•"/>
              <a:defRPr sz="2200" b="0" i="0" kern="1200" baseline="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72054" indent="-272054">
              <a:defRPr/>
            </a:pPr>
            <a:r>
              <a:rPr lang="en-CA" dirty="0"/>
              <a:t>When we are not able to see the relationship with the newcomers, then we may tease them, make fun of them just for the sake of fun </a:t>
            </a:r>
          </a:p>
          <a:p>
            <a:pPr marL="272054" indent="-272054">
              <a:defRPr/>
            </a:pPr>
            <a:r>
              <a:rPr lang="en-CA" dirty="0"/>
              <a:t>We are not concerned about its impact on the newcomer. Of course, it hurts others. </a:t>
            </a:r>
            <a:r>
              <a:rPr lang="en-CA" b="1" dirty="0"/>
              <a:t>That is ragging</a:t>
            </a:r>
          </a:p>
          <a:p>
            <a:pPr marL="0" indent="0">
              <a:buNone/>
              <a:defRPr/>
            </a:pPr>
            <a:endParaRPr lang="en-US" dirty="0"/>
          </a:p>
          <a:p>
            <a:pPr marL="272054" indent="-272054">
              <a:defRPr/>
            </a:pPr>
            <a:r>
              <a:rPr lang="en-CA" dirty="0"/>
              <a:t>Can you recall, how does it feel, when you are hurt by someone? For how many days/ months/ years, it disturbed you?</a:t>
            </a:r>
            <a:endParaRPr lang="en-US" dirty="0"/>
          </a:p>
          <a:p>
            <a:pPr marL="272054" indent="-272054">
              <a:defRPr/>
            </a:pPr>
            <a:r>
              <a:rPr lang="en-CA" dirty="0"/>
              <a:t>Is it wise/ a normal mental status to seek enjoyment by hurting others?</a:t>
            </a:r>
            <a:endParaRPr lang="en-US" dirty="0"/>
          </a:p>
          <a:p>
            <a:pPr marL="0" indent="0">
              <a:buNone/>
              <a:defRPr/>
            </a:pPr>
            <a:endParaRPr lang="en-US" dirty="0"/>
          </a:p>
        </p:txBody>
      </p:sp>
      <p:pic>
        <p:nvPicPr>
          <p:cNvPr id="14" name="Picture 4">
            <a:extLst>
              <a:ext uri="{FF2B5EF4-FFF2-40B4-BE49-F238E27FC236}">
                <a16:creationId xmlns:a16="http://schemas.microsoft.com/office/drawing/2014/main" id="{2E559F20-716A-4DEC-A33F-581EE79ED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73700"/>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35CE4748-7180-4780-A416-F4D8157F1A3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Meaningful Interaction vs. Ragging</a:t>
            </a:r>
            <a:endParaRPr lang="en-US" altLang="en-US" dirty="0"/>
          </a:p>
        </p:txBody>
      </p:sp>
      <p:sp>
        <p:nvSpPr>
          <p:cNvPr id="8195" name="Content Placeholder 1">
            <a:extLst>
              <a:ext uri="{FF2B5EF4-FFF2-40B4-BE49-F238E27FC236}">
                <a16:creationId xmlns:a16="http://schemas.microsoft.com/office/drawing/2014/main" id="{94727B93-3EB1-468D-A3BC-E6615C799FE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defTabSz="1085633">
              <a:buNone/>
            </a:pPr>
            <a:r>
              <a:rPr lang="en-CA" altLang="en-US" dirty="0"/>
              <a:t>Of course, a welcoming healthy interaction is a must, because we are a member of the same institute family, will be staying together for 3-4 years</a:t>
            </a:r>
          </a:p>
          <a:p>
            <a:pPr marL="0" indent="0" defTabSz="1085633">
              <a:buNone/>
            </a:pPr>
            <a:endParaRPr lang="en-CA" altLang="en-US" dirty="0"/>
          </a:p>
          <a:p>
            <a:pPr marL="0" indent="0" defTabSz="1085633">
              <a:buNone/>
            </a:pPr>
            <a:r>
              <a:rPr lang="en-CA" altLang="en-US" dirty="0"/>
              <a:t>Thus, we are related to each other, we want to know each other so that we can be of help for each other in the process of understanding and learning together</a:t>
            </a:r>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endParaRPr lang="en-CA" altLang="en-US" dirty="0"/>
          </a:p>
          <a:p>
            <a:pPr marL="0" indent="0" defTabSz="1085633">
              <a:buNone/>
            </a:pPr>
            <a:r>
              <a:rPr lang="en-CA" altLang="en-US" dirty="0"/>
              <a:t>With the feeling of affection, we can work for excellence in </a:t>
            </a:r>
            <a:r>
              <a:rPr lang="en-CA" altLang="en-US"/>
              <a:t>each other</a:t>
            </a:r>
            <a:endParaRPr lang="en-CA" altLang="en-US" dirty="0"/>
          </a:p>
        </p:txBody>
      </p:sp>
      <p:sp>
        <p:nvSpPr>
          <p:cNvPr id="3" name="TextBox 2">
            <a:extLst>
              <a:ext uri="{FF2B5EF4-FFF2-40B4-BE49-F238E27FC236}">
                <a16:creationId xmlns:a16="http://schemas.microsoft.com/office/drawing/2014/main" id="{A187EB22-F6B6-6561-F4F1-7E1B19586F67}"/>
              </a:ext>
            </a:extLst>
          </p:cNvPr>
          <p:cNvSpPr txBox="1"/>
          <p:nvPr/>
        </p:nvSpPr>
        <p:spPr>
          <a:xfrm>
            <a:off x="930275" y="3429000"/>
            <a:ext cx="10210800" cy="461665"/>
          </a:xfrm>
          <a:prstGeom prst="rect">
            <a:avLst/>
          </a:prstGeom>
          <a:noFill/>
        </p:spPr>
        <p:txBody>
          <a:bodyPr wrap="square">
            <a:spAutoFit/>
          </a:bodyPr>
          <a:lstStyle/>
          <a:p>
            <a:pPr algn="ctr">
              <a:defRPr/>
            </a:pPr>
            <a:r>
              <a:rPr lang="en-IN" sz="2400" dirty="0">
                <a:solidFill>
                  <a:srgbClr val="0000FF"/>
                </a:solidFill>
                <a:latin typeface="Arial" panose="020B0604020202020204" pitchFamily="34" charset="0"/>
                <a:cs typeface="Arial" panose="020B0604020202020204" pitchFamily="34" charset="0"/>
              </a:rPr>
              <a:t>Think of ways to develop interaction with affection, rather than ragging</a:t>
            </a:r>
          </a:p>
        </p:txBody>
      </p:sp>
      <p:pic>
        <p:nvPicPr>
          <p:cNvPr id="4" name="Picture 4">
            <a:extLst>
              <a:ext uri="{FF2B5EF4-FFF2-40B4-BE49-F238E27FC236}">
                <a16:creationId xmlns:a16="http://schemas.microsoft.com/office/drawing/2014/main" id="{6EC1BAAC-ADF5-52C4-012D-42C7850AF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864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3708690-CF25-4117-BD45-D3B73846A0B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Natural Acceptance for Excellence</a:t>
            </a:r>
            <a:endParaRPr lang="en-US" altLang="en-US"/>
          </a:p>
        </p:txBody>
      </p:sp>
      <p:sp>
        <p:nvSpPr>
          <p:cNvPr id="9219" name="Text Placeholder 2">
            <a:extLst>
              <a:ext uri="{FF2B5EF4-FFF2-40B4-BE49-F238E27FC236}">
                <a16:creationId xmlns:a16="http://schemas.microsoft.com/office/drawing/2014/main" id="{42DC10F7-7C4D-4F99-900E-D244BD0F40D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0" indent="0" defTabSz="1085633">
              <a:buNone/>
            </a:pPr>
            <a:r>
              <a:rPr lang="en-IN" altLang="en-US" dirty="0"/>
              <a:t>We, all of us want to excel in life</a:t>
            </a:r>
          </a:p>
          <a:p>
            <a:pPr marL="0" indent="0" defTabSz="1085633">
              <a:buNone/>
            </a:pPr>
            <a:endParaRPr lang="en-IN" altLang="en-US" dirty="0"/>
          </a:p>
          <a:p>
            <a:pPr marL="0" indent="0" defTabSz="1085633">
              <a:buNone/>
            </a:pPr>
            <a:r>
              <a:rPr lang="en-IN" altLang="en-US" dirty="0"/>
              <a:t>    Let us understand </a:t>
            </a:r>
            <a:r>
              <a:rPr lang="en-IN" altLang="en-US" b="1" dirty="0"/>
              <a:t>excellence</a:t>
            </a:r>
            <a:r>
              <a:rPr lang="en-IN" altLang="en-US" dirty="0"/>
              <a:t> –  We will explore if it is about </a:t>
            </a:r>
          </a:p>
          <a:p>
            <a:pPr marL="0" indent="0" defTabSz="1085633">
              <a:buNone/>
            </a:pPr>
            <a:r>
              <a:rPr lang="en-IN" altLang="en-US" dirty="0"/>
              <a:t>	a. being better than another in a particular area of life</a:t>
            </a:r>
          </a:p>
          <a:p>
            <a:pPr marL="0" indent="0" defTabSz="1085633">
              <a:buNone/>
            </a:pPr>
            <a:r>
              <a:rPr lang="en-IN" altLang="en-US" dirty="0"/>
              <a:t>		 or 	</a:t>
            </a:r>
          </a:p>
          <a:p>
            <a:pPr marL="0" indent="0" defTabSz="1085633">
              <a:buNone/>
            </a:pPr>
            <a:r>
              <a:rPr lang="en-IN" altLang="en-US" dirty="0"/>
              <a:t>	b. something else</a:t>
            </a:r>
          </a:p>
          <a:p>
            <a:pPr marL="0" indent="0" defTabSz="1085633">
              <a:buNone/>
            </a:pPr>
            <a:endParaRPr lang="en-IN" altLang="en-US" dirty="0"/>
          </a:p>
          <a:p>
            <a:pPr marL="0" indent="0" defTabSz="1085633">
              <a:buNone/>
            </a:pPr>
            <a:endParaRPr altLang="en-US" dirty="0"/>
          </a:p>
          <a:p>
            <a:pPr marL="0" indent="0" defTabSz="1085633">
              <a:buNone/>
            </a:pPr>
            <a:endParaRPr lang="en-US" altLang="en-US" dirty="0"/>
          </a:p>
          <a:p>
            <a:pPr marL="0" indent="0" defTabSz="1085633">
              <a:buNone/>
            </a:pPr>
            <a:endParaRPr lang="en-US" altLang="en-US" dirty="0"/>
          </a:p>
          <a:p>
            <a:pPr marL="0" indent="0" defTabSz="1085633">
              <a:buNone/>
            </a:pPr>
            <a:endParaRPr lang="en-US" altLang="en-US" dirty="0"/>
          </a:p>
          <a:p>
            <a:pPr marL="0" indent="0" defTabSz="1085633">
              <a:buNone/>
            </a:pPr>
            <a:endParaRPr lang="en-US" altLang="en-US" dirty="0"/>
          </a:p>
          <a:p>
            <a:pPr marL="0" indent="0" defTabSz="1085633">
              <a:buNone/>
            </a:pPr>
            <a:endParaRPr lang="en-US" altLang="en-US" dirty="0"/>
          </a:p>
          <a:p>
            <a:pPr marL="0" indent="0" defTabSz="1085633">
              <a:buNone/>
            </a:pPr>
            <a:endParaRPr lang="en-US" altLang="en-US" dirty="0"/>
          </a:p>
          <a:p>
            <a:pPr marL="0" indent="0" defTabSz="1085633">
              <a:buNone/>
            </a:pPr>
            <a:endParaRPr lang="en-US" altLang="en-US" dirty="0"/>
          </a:p>
          <a:p>
            <a:pPr marL="0" indent="0" defTabSz="1085633">
              <a:buNone/>
            </a:pPr>
            <a:r>
              <a:rPr lang="en-US" altLang="en-US" dirty="0"/>
              <a:t>So, let us explore!</a:t>
            </a:r>
            <a:endParaRPr altLang="en-US" dirty="0"/>
          </a:p>
        </p:txBody>
      </p:sp>
      <p:sp>
        <p:nvSpPr>
          <p:cNvPr id="2" name="TextBox 1">
            <a:extLst>
              <a:ext uri="{FF2B5EF4-FFF2-40B4-BE49-F238E27FC236}">
                <a16:creationId xmlns:a16="http://schemas.microsoft.com/office/drawing/2014/main" id="{E59F77A0-BEAE-4236-BC6E-C4CA4D6E1D88}"/>
              </a:ext>
            </a:extLst>
          </p:cNvPr>
          <p:cNvSpPr txBox="1">
            <a:spLocks noChangeArrowheads="1"/>
          </p:cNvSpPr>
          <p:nvPr/>
        </p:nvSpPr>
        <p:spPr bwMode="auto">
          <a:xfrm>
            <a:off x="510088" y="3886888"/>
            <a:ext cx="8327685" cy="180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200" dirty="0"/>
              <a:t>We will also explore the program for excellence – is it </a:t>
            </a:r>
          </a:p>
          <a:p>
            <a:pPr>
              <a:buFont typeface="Symbol" panose="05050102010706020507" pitchFamily="18" charset="2"/>
              <a:buNone/>
            </a:pPr>
            <a:r>
              <a:rPr lang="en-IN" altLang="en-US" sz="2200" dirty="0"/>
              <a:t>	a. through </a:t>
            </a:r>
            <a:r>
              <a:rPr lang="en-IN" altLang="en-US" sz="2200" b="1" dirty="0"/>
              <a:t>competition</a:t>
            </a:r>
            <a:r>
              <a:rPr lang="en-IN" altLang="en-US" sz="2200" dirty="0"/>
              <a:t>?</a:t>
            </a:r>
          </a:p>
          <a:p>
            <a:pPr>
              <a:buFont typeface="Symbol" panose="05050102010706020507" pitchFamily="18" charset="2"/>
              <a:buNone/>
            </a:pPr>
            <a:r>
              <a:rPr lang="en-IN" altLang="en-US" sz="2200" b="1" dirty="0"/>
              <a:t>		</a:t>
            </a:r>
            <a:r>
              <a:rPr lang="en-IN" altLang="en-US" sz="2200" dirty="0"/>
              <a:t> or </a:t>
            </a:r>
          </a:p>
          <a:p>
            <a:pPr>
              <a:buFont typeface="Symbol" panose="05050102010706020507" pitchFamily="18" charset="2"/>
              <a:buNone/>
            </a:pPr>
            <a:r>
              <a:rPr lang="en-IN" altLang="en-US" sz="2200" dirty="0"/>
              <a:t>	b. through </a:t>
            </a:r>
            <a:r>
              <a:rPr lang="en-IN" altLang="en-US" sz="2200" b="1" dirty="0"/>
              <a:t>collaboration</a:t>
            </a:r>
            <a:r>
              <a:rPr lang="en-IN" altLang="en-US" sz="2200" dirty="0"/>
              <a:t>?</a:t>
            </a:r>
          </a:p>
          <a:p>
            <a:endParaRPr lang="en-IN" altLang="en-US" sz="2200" dirty="0"/>
          </a:p>
        </p:txBody>
      </p:sp>
      <p:sp>
        <p:nvSpPr>
          <p:cNvPr id="3" name="Rounded Rectangle 2">
            <a:extLst>
              <a:ext uri="{FF2B5EF4-FFF2-40B4-BE49-F238E27FC236}">
                <a16:creationId xmlns:a16="http://schemas.microsoft.com/office/drawing/2014/main" id="{6415E37B-3BE6-4F52-965B-1F67F06E3F35}"/>
              </a:ext>
            </a:extLst>
          </p:cNvPr>
          <p:cNvSpPr/>
          <p:nvPr/>
        </p:nvSpPr>
        <p:spPr>
          <a:xfrm>
            <a:off x="232409" y="1371600"/>
            <a:ext cx="9597391" cy="19061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IN"/>
          </a:p>
        </p:txBody>
      </p:sp>
      <p:sp>
        <p:nvSpPr>
          <p:cNvPr id="8" name="Rounded Rectangle 7">
            <a:extLst>
              <a:ext uri="{FF2B5EF4-FFF2-40B4-BE49-F238E27FC236}">
                <a16:creationId xmlns:a16="http://schemas.microsoft.com/office/drawing/2014/main" id="{80320F2F-D5F4-4B2D-AD69-FECDAD2E6E1D}"/>
              </a:ext>
            </a:extLst>
          </p:cNvPr>
          <p:cNvSpPr/>
          <p:nvPr/>
        </p:nvSpPr>
        <p:spPr>
          <a:xfrm>
            <a:off x="306934" y="3629773"/>
            <a:ext cx="8022956" cy="190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IN"/>
          </a:p>
        </p:txBody>
      </p:sp>
      <p:pic>
        <p:nvPicPr>
          <p:cNvPr id="9" name="Picture 4">
            <a:extLst>
              <a:ext uri="{FF2B5EF4-FFF2-40B4-BE49-F238E27FC236}">
                <a16:creationId xmlns:a16="http://schemas.microsoft.com/office/drawing/2014/main" id="{4AF9EC36-15FC-47C8-B931-F56CD8294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7278965" y="4388427"/>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270767D8-BBE7-4484-8FD8-7499E1474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8744239" y="2085751"/>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2892</Words>
  <Application>Microsoft Office PowerPoint</Application>
  <PresentationFormat>Widescreen</PresentationFormat>
  <Paragraphs>344</Paragraphs>
  <Slides>27</Slides>
  <Notes>8</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Kruti Dev 010</vt:lpstr>
      <vt:lpstr>Symbol</vt:lpstr>
      <vt:lpstr>Wingdings</vt:lpstr>
      <vt:lpstr>UHV Theme 2022</vt:lpstr>
      <vt:lpstr>  UHV-I Session 11   Fulfilment in Relationship – Other Feelings</vt:lpstr>
      <vt:lpstr>Interaction Before Main Session</vt:lpstr>
      <vt:lpstr>Home Assignments</vt:lpstr>
      <vt:lpstr>  UHV-I Session 11   Fulfilment in Relationship – Other Feelings</vt:lpstr>
      <vt:lpstr>Trust and Respect</vt:lpstr>
      <vt:lpstr>Affection</vt:lpstr>
      <vt:lpstr>Meaningful Interaction (with affection)</vt:lpstr>
      <vt:lpstr>Meaningful Interaction vs. Ragging</vt:lpstr>
      <vt:lpstr>Natural Acceptance for Excellence</vt:lpstr>
      <vt:lpstr>Reverence and Excellence ¼Js’Brk½</vt:lpstr>
      <vt:lpstr>Competing to be Special</vt:lpstr>
      <vt:lpstr>Classroom A – Competition Oriented</vt:lpstr>
      <vt:lpstr>Self Reflection</vt:lpstr>
      <vt:lpstr>Competition and Collaboration/Cooperation</vt:lpstr>
      <vt:lpstr>Gratitude ¼d`rKrk½    </vt:lpstr>
      <vt:lpstr>Gratitude for all the Help we Receive</vt:lpstr>
      <vt:lpstr>Gratitude for all the Help we Receive</vt:lpstr>
      <vt:lpstr>Self Reflection</vt:lpstr>
      <vt:lpstr>Self Reflection</vt:lpstr>
      <vt:lpstr>Assignment</vt:lpstr>
      <vt:lpstr>Opposition, Affection and Love</vt:lpstr>
      <vt:lpstr>Assumptions Related to Love   Right Understanding – Feeling of Love</vt:lpstr>
      <vt:lpstr>PowerPoint Presentation</vt:lpstr>
      <vt:lpstr>Sum Up</vt:lpstr>
      <vt:lpstr>Home Assignment    </vt:lpstr>
      <vt:lpstr>Home Assignments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2025-08-01T15:17:46Z</dcterms:modified>
</cp:coreProperties>
</file>